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17.xml" ContentType="application/vnd.openxmlformats-officedocument.presentationml.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70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Default Extension="vml" ContentType="application/vnd.openxmlformats-officedocument.vmlDrawing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slides/slide75.xml" ContentType="application/vnd.openxmlformats-officedocument.presentationml.slide+xml"/>
  <Override PartName="/ppt/slides/slide85.xml" ContentType="application/vnd.openxmlformats-officedocument.presentationml.slide+xml"/>
  <Override PartName="/ppt/embeddings/oleObject1.bin" ContentType="application/vnd.openxmlformats-officedocument.oleObject"/>
  <Override PartName="/ppt/slides/slide95.xml" ContentType="application/vnd.openxmlformats-officedocument.presentationml.slide+xml"/>
  <Override PartName="/ppt/slides/slide103.xml" ContentType="application/vnd.openxmlformats-officedocument.presentationml.slide+xml"/>
  <Default Extension="jpeg" ContentType="image/jpeg"/>
  <Override PartName="/ppt/notesSlides/notesSlide11.xml" ContentType="application/vnd.openxmlformats-officedocument.presentationml.notesSlide+xml"/>
  <Override PartName="/ppt/slides/slide112.xml" ContentType="application/vnd.openxmlformats-officedocument.presentationml.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122.xml" ContentType="application/vnd.openxmlformats-officedocument.presentationml.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108.xml" ContentType="application/vnd.openxmlformats-officedocument.presentationml.slide+xml"/>
  <Override PartName="/ppt/slides/slide42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18.xml" ContentType="application/vnd.openxmlformats-officedocument.presentationml.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71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80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90.xml" ContentType="application/vnd.openxmlformats-officedocument.presentationml.slide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slides/slide76.xml" ContentType="application/vnd.openxmlformats-officedocument.presentationml.slide+xml"/>
  <Override PartName="/ppt/slides/slide8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3.xml" ContentType="application/vnd.openxmlformats-officedocument.presentationml.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123.xml" ContentType="application/vnd.openxmlformats-officedocument.presentationml.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s/slide109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slides/slide119.xml" ContentType="application/vnd.openxmlformats-officedocument.presentationml.slide+xml"/>
  <Override PartName="/ppt/slides/slide52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notesSlides/notesSlide47.xml" ContentType="application/vnd.openxmlformats-officedocument.presentationml.notesSlide+xml"/>
  <Override PartName="/ppt/slides/slide81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ppt/slides/slide91.xml" ContentType="application/vnd.openxmlformats-officedocument.presentationml.slide+xml"/>
  <Override PartName="/docProps/core.xml" ContentType="application/vnd.openxmlformats-package.core-properties+xml"/>
  <Override PartName="/ppt/slides/slide6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77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04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14.xml" ContentType="application/vnd.openxmlformats-officedocument.presentationml.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124.xml" ContentType="application/vnd.openxmlformats-officedocument.presentationml.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72.xml" ContentType="application/vnd.openxmlformats-officedocument.presentationml.slide+xml"/>
  <Override PartName="/ppt/slides/slide82.xml" ContentType="application/vnd.openxmlformats-officedocument.presentationml.slide+xml"/>
  <Override PartName="/ppt/slides/slide92.xml" ContentType="application/vnd.openxmlformats-officedocument.presentationml.slide+xml"/>
  <Override PartName="/ppt/slides/slide59.xml" ContentType="application/vnd.openxmlformats-officedocument.presentationml.slide+xml"/>
  <Override PartName="/ppt/slides/slide100.xml" ContentType="application/vnd.openxmlformats-officedocument.presentationml.slide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78.xml" ContentType="application/vnd.openxmlformats-officedocument.presentationml.slide+xml"/>
  <Override PartName="/ppt/slides/slide10.xml" ContentType="application/vnd.openxmlformats-officedocument.presentationml.slide+xml"/>
  <Override PartName="/ppt/slides/slide88.xml" ContentType="application/vnd.openxmlformats-officedocument.presentationml.slide+xml"/>
  <Override PartName="/ppt/slides/slide20.xml" ContentType="application/vnd.openxmlformats-officedocument.presentationml.slide+xml"/>
  <Override PartName="/ppt/slides/slide97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05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15.xml" ContentType="application/vnd.openxmlformats-officedocument.presentationml.slide+xml"/>
  <Override PartName="/ppt/slides/slide16.xml" ContentType="application/vnd.openxmlformats-officedocument.presentationml.slide+xml"/>
  <Override PartName="/ppt/viewProps.xml" ContentType="application/vnd.openxmlformats-officedocument.presentationml.viewProps+xml"/>
  <Override PartName="/ppt/slides/slide125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6.xml" ContentType="application/vnd.openxmlformats-officedocument.presentationml.slide+xml"/>
  <Default Extension="rels" ContentType="application/vnd.openxmlformats-package.relationships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slides/slide7.xml" ContentType="application/vnd.openxmlformats-officedocument.presentationml.slide+xml"/>
  <Default Extension="wmf" ContentType="image/x-wmf"/>
  <Override PartName="/ppt/slideLayouts/slideLayout8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s/slide73.xml" ContentType="application/vnd.openxmlformats-officedocument.presentationml.slide+xml"/>
  <Override PartName="/ppt/presentation.xml" ContentType="application/vnd.openxmlformats-officedocument.presentationml.presentation.main+xml"/>
  <Override PartName="/ppt/slides/slide83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9.xml" ContentType="application/vnd.openxmlformats-officedocument.presentationml.slide+xml"/>
  <Override PartName="/ppt/slides/slide110.xml" ContentType="application/vnd.openxmlformats-officedocument.presentationml.slide+xml"/>
  <Override PartName="/ppt/slides/slide11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20.xml" ContentType="application/vnd.openxmlformats-officedocument.presentationml.slide+xml"/>
  <Override PartName="/ppt/slides/slide89.xml" ContentType="application/vnd.openxmlformats-officedocument.presentationml.slide+xml"/>
  <Override PartName="/ppt/slides/slide21.xml" ContentType="application/vnd.openxmlformats-officedocument.presentationml.slide+xml"/>
  <Override PartName="/ppt/slides/slide98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s/slide10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16.xml" ContentType="application/vnd.openxmlformats-officedocument.presentationml.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74.xml" ContentType="application/vnd.openxmlformats-officedocument.presentationml.slide+xml"/>
  <Override PartName="/ppt/slides/slide84.xml" ContentType="application/vnd.openxmlformats-officedocument.presentationml.slide+xml"/>
  <Override PartName="/ppt/slides/slide94.xml" ContentType="application/vnd.openxmlformats-officedocument.presentationml.slide+xml"/>
  <Override PartName="/ppt/slides/slide102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11.xml" ContentType="application/vnd.openxmlformats-officedocument.presentationml.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121.xml" ContentType="application/vnd.openxmlformats-officedocument.presentationml.slide+xml"/>
  <Override PartName="/ppt/slides/slide22.xml" ContentType="application/vnd.openxmlformats-officedocument.presentationml.slide+xml"/>
  <Override PartName="/ppt/slides/slide99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s/slide107.xml" ContentType="application/vnd.openxmlformats-officedocument.presentationml.slide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2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80" r:id="rId22"/>
    <p:sldId id="287" r:id="rId23"/>
    <p:sldId id="282" r:id="rId24"/>
    <p:sldId id="283" r:id="rId25"/>
    <p:sldId id="284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379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  <p:sldId id="345" r:id="rId82"/>
    <p:sldId id="346" r:id="rId83"/>
    <p:sldId id="347" r:id="rId84"/>
    <p:sldId id="348" r:id="rId85"/>
    <p:sldId id="349" r:id="rId86"/>
    <p:sldId id="350" r:id="rId87"/>
    <p:sldId id="351" r:id="rId88"/>
    <p:sldId id="352" r:id="rId89"/>
    <p:sldId id="353" r:id="rId90"/>
    <p:sldId id="354" r:id="rId91"/>
    <p:sldId id="355" r:id="rId92"/>
    <p:sldId id="356" r:id="rId93"/>
    <p:sldId id="357" r:id="rId94"/>
    <p:sldId id="358" r:id="rId95"/>
    <p:sldId id="359" r:id="rId96"/>
    <p:sldId id="360" r:id="rId97"/>
    <p:sldId id="361" r:id="rId98"/>
    <p:sldId id="362" r:id="rId99"/>
    <p:sldId id="363" r:id="rId100"/>
    <p:sldId id="364" r:id="rId101"/>
    <p:sldId id="365" r:id="rId102"/>
    <p:sldId id="381" r:id="rId103"/>
    <p:sldId id="382" r:id="rId104"/>
    <p:sldId id="384" r:id="rId105"/>
    <p:sldId id="385" r:id="rId106"/>
    <p:sldId id="386" r:id="rId107"/>
    <p:sldId id="387" r:id="rId108"/>
    <p:sldId id="388" r:id="rId109"/>
    <p:sldId id="389" r:id="rId110"/>
    <p:sldId id="390" r:id="rId111"/>
    <p:sldId id="391" r:id="rId112"/>
    <p:sldId id="392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93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2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notesMaster" Target="notesMasters/notesMaster1.xml"/><Relationship Id="rId128" Type="http://schemas.openxmlformats.org/officeDocument/2006/relationships/printerSettings" Target="printerSettings/printerSettings1.bin"/><Relationship Id="rId12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viewProps" Target="viewProps.xml"/><Relationship Id="rId131" Type="http://schemas.openxmlformats.org/officeDocument/2006/relationships/theme" Target="theme/theme1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6448D-7614-BB47-8CE6-C3DA0CF4A295}" type="datetimeFigureOut">
              <a:rPr lang="en-US" smtClean="0"/>
              <a:t>8/18/14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2A887-568A-C545-B474-DE42E5C030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96884B-5566-483A-8962-DF84FCB5017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B9816B34-7C1E-EF4B-A4AB-90BF228F0257}" type="datetime1">
              <a:rPr lang="en-US"/>
              <a:pPr>
                <a:defRPr/>
              </a:pPr>
              <a:t>8/13/14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1F454533-B479-0146-A6B2-32FDC31E0B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619D5-D837-C443-9370-95E88D3929FD}" type="datetimeFigureOut">
              <a:rPr lang="en-US" smtClean="0"/>
              <a:t>8/18/14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40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691" y="660400"/>
            <a:ext cx="8143519" cy="1470025"/>
          </a:xfrm>
        </p:spPr>
        <p:txBody>
          <a:bodyPr/>
          <a:lstStyle/>
          <a:p>
            <a:r>
              <a:rPr lang="en-US" dirty="0" smtClean="0"/>
              <a:t>AVL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179" y="2130425"/>
            <a:ext cx="6400800" cy="1752600"/>
          </a:xfrm>
        </p:spPr>
        <p:txBody>
          <a:bodyPr/>
          <a:lstStyle/>
          <a:p>
            <a:r>
              <a:rPr lang="en-US" dirty="0" smtClean="0"/>
              <a:t>COL 106</a:t>
            </a:r>
          </a:p>
          <a:p>
            <a:r>
              <a:rPr lang="en-US" dirty="0" err="1" smtClean="0"/>
              <a:t>Amit</a:t>
            </a:r>
            <a:r>
              <a:rPr lang="en-US" dirty="0" smtClean="0"/>
              <a:t> Kumar </a:t>
            </a:r>
          </a:p>
          <a:p>
            <a:r>
              <a:rPr lang="en-US" dirty="0" smtClean="0"/>
              <a:t>Shweta Agrawal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0179" y="4978442"/>
            <a:ext cx="64007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dirty="0" smtClean="0"/>
              <a:t>Slide Courtesy : </a:t>
            </a:r>
            <a:r>
              <a:rPr lang="en-US" sz="1600" dirty="0">
                <a:solidFill>
                  <a:srgbClr val="000000"/>
                </a:solidFill>
              </a:rPr>
              <a:t>Douglas Wilhelm Harder, </a:t>
            </a:r>
            <a:r>
              <a:rPr lang="en-US" sz="1600" dirty="0" err="1" smtClean="0">
                <a:solidFill>
                  <a:srgbClr val="000000"/>
                </a:solidFill>
              </a:rPr>
              <a:t>MMath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</a:rPr>
              <a:t>UWaterloo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sz="1600" dirty="0">
                <a:solidFill>
                  <a:srgbClr val="000000"/>
                </a:solidFill>
              </a:rPr>
              <a:t>						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dwharder@alumni.uwaterloo.ca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560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0" y="4138695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root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63 is that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646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result is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560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685800" y="1682750"/>
            <a:ext cx="683943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Let the node that needs rebalancing be</a:t>
            </a:r>
            <a:r>
              <a:rPr lang="en-US" sz="2400" dirty="0" smtClean="0"/>
              <a:t> </a:t>
            </a:r>
            <a:r>
              <a:rPr lang="en-US" sz="2400" dirty="0" err="1">
                <a:solidFill>
                  <a:schemeClr val="accent2"/>
                </a:solidFill>
                <a:sym typeface="Symbol" pitchFamily="-101" charset="2"/>
              </a:rPr>
              <a:t>j</a:t>
            </a:r>
            <a:r>
              <a:rPr lang="en-US" sz="2400" dirty="0" smtClean="0">
                <a:sym typeface="Symbol" pitchFamily="-101" charset="2"/>
              </a:rPr>
              <a:t>.</a:t>
            </a:r>
            <a:endParaRPr lang="en-US" sz="2400" dirty="0">
              <a:sym typeface="Symbol" pitchFamily="-101" charset="2"/>
            </a:endParaRPr>
          </a:p>
          <a:p>
            <a:endParaRPr lang="en-US" sz="2400" dirty="0">
              <a:sym typeface="Symbol" pitchFamily="-101" charset="2"/>
            </a:endParaRPr>
          </a:p>
          <a:p>
            <a:r>
              <a:rPr lang="en-US" sz="2400" dirty="0">
                <a:sym typeface="Symbol" pitchFamily="-101" charset="2"/>
              </a:rPr>
              <a:t>There are 4 cases:</a:t>
            </a:r>
          </a:p>
          <a:p>
            <a:r>
              <a:rPr lang="en-US" sz="2400" dirty="0">
                <a:sym typeface="Symbol" pitchFamily="-101" charset="2"/>
              </a:rPr>
              <a:t>  </a:t>
            </a:r>
            <a:r>
              <a:rPr lang="en-US" sz="2400" dirty="0">
                <a:solidFill>
                  <a:schemeClr val="accent2"/>
                </a:solidFill>
                <a:sym typeface="Symbol" pitchFamily="-101" charset="2"/>
              </a:rPr>
              <a:t>Outside Cases</a:t>
            </a:r>
            <a:r>
              <a:rPr lang="en-US" sz="2400" dirty="0">
                <a:sym typeface="Symbol" pitchFamily="-101" charset="2"/>
              </a:rPr>
              <a:t> (require single rotation) :</a:t>
            </a:r>
          </a:p>
          <a:p>
            <a:r>
              <a:rPr lang="en-US" sz="2400" dirty="0">
                <a:sym typeface="Symbol" pitchFamily="-101" charset="2"/>
              </a:rPr>
              <a:t>     1.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left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left</a:t>
            </a:r>
            <a:r>
              <a:rPr lang="en-US" sz="2400" dirty="0">
                <a:sym typeface="Symbol" pitchFamily="-101" charset="2"/>
              </a:rPr>
              <a:t> child of</a:t>
            </a:r>
            <a:r>
              <a:rPr lang="en-US" sz="2400" dirty="0" smtClean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 smtClean="0">
                <a:sym typeface="Symbol" pitchFamily="-101" charset="2"/>
              </a:rPr>
              <a:t>.</a:t>
            </a:r>
            <a:endParaRPr lang="en-US" sz="2400" dirty="0">
              <a:sym typeface="Symbol" pitchFamily="-101" charset="2"/>
            </a:endParaRPr>
          </a:p>
          <a:p>
            <a:r>
              <a:rPr lang="en-US" sz="2400" dirty="0">
                <a:sym typeface="Symbol" pitchFamily="-101" charset="2"/>
              </a:rPr>
              <a:t>     2.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right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right</a:t>
            </a:r>
            <a:r>
              <a:rPr lang="en-US" sz="2400" dirty="0">
                <a:sym typeface="Symbol" pitchFamily="-101" charset="2"/>
              </a:rPr>
              <a:t> child of</a:t>
            </a:r>
            <a:r>
              <a:rPr lang="en-US" sz="2400" dirty="0" smtClean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 smtClean="0">
                <a:sym typeface="Symbol" pitchFamily="-101" charset="2"/>
              </a:rPr>
              <a:t>.</a:t>
            </a:r>
            <a:endParaRPr lang="en-US" sz="2400" dirty="0">
              <a:sym typeface="Symbol" pitchFamily="-101" charset="2"/>
            </a:endParaRPr>
          </a:p>
          <a:p>
            <a:r>
              <a:rPr lang="en-US" sz="2400" dirty="0">
                <a:sym typeface="Symbol" pitchFamily="-101" charset="2"/>
              </a:rPr>
              <a:t>  </a:t>
            </a:r>
            <a:r>
              <a:rPr lang="en-US" sz="2400" dirty="0">
                <a:solidFill>
                  <a:schemeClr val="accent2"/>
                </a:solidFill>
                <a:sym typeface="Symbol" pitchFamily="-101" charset="2"/>
              </a:rPr>
              <a:t>Inside Cases</a:t>
            </a:r>
            <a:r>
              <a:rPr lang="en-US" sz="2400" dirty="0">
                <a:sym typeface="Symbol" pitchFamily="-101" charset="2"/>
              </a:rPr>
              <a:t> (require double rotation) :</a:t>
            </a:r>
          </a:p>
          <a:p>
            <a:r>
              <a:rPr lang="en-US" sz="2400" dirty="0">
                <a:sym typeface="Symbol" pitchFamily="-101" charset="2"/>
              </a:rPr>
              <a:t>     3.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right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left</a:t>
            </a:r>
            <a:r>
              <a:rPr lang="en-US" sz="2400" dirty="0">
                <a:sym typeface="Symbol" pitchFamily="-101" charset="2"/>
              </a:rPr>
              <a:t> child of</a:t>
            </a:r>
            <a:r>
              <a:rPr lang="en-US" sz="2400" dirty="0" smtClean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 smtClean="0">
                <a:sym typeface="Symbol" pitchFamily="-101" charset="2"/>
              </a:rPr>
              <a:t>.</a:t>
            </a:r>
            <a:endParaRPr lang="en-US" sz="2400" dirty="0">
              <a:sym typeface="Symbol" pitchFamily="-101" charset="2"/>
            </a:endParaRPr>
          </a:p>
          <a:p>
            <a:r>
              <a:rPr lang="en-US" sz="2400" dirty="0">
                <a:sym typeface="Symbol" pitchFamily="-101" charset="2"/>
              </a:rPr>
              <a:t>     4.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left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right</a:t>
            </a:r>
            <a:r>
              <a:rPr lang="en-US" sz="2400" dirty="0">
                <a:sym typeface="Symbol" pitchFamily="-101" charset="2"/>
              </a:rPr>
              <a:t> child of</a:t>
            </a:r>
            <a:r>
              <a:rPr lang="en-US" sz="2400" dirty="0" smtClean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 smtClean="0">
                <a:sym typeface="Symbol" pitchFamily="-101" charset="2"/>
              </a:rPr>
              <a:t>.</a:t>
            </a:r>
            <a:endParaRPr lang="en-US" sz="2400" dirty="0">
              <a:sym typeface="Symbol" pitchFamily="-101" charset="2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874713" y="5187950"/>
            <a:ext cx="5965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The rebalancing is performed through four </a:t>
            </a:r>
            <a:br>
              <a:rPr lang="en-US" sz="2400"/>
            </a:br>
            <a:r>
              <a:rPr lang="en-US" sz="2400"/>
              <a:t>separate rotation algorithms.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/>
              <a:t>Summary : Insertions</a:t>
            </a:r>
            <a:endParaRPr lang="en-US" sz="4400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311927" y="2124364"/>
            <a:ext cx="5154981" cy="311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240361" y="2497"/>
            <a:ext cx="708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Outside Case</a:t>
            </a:r>
          </a:p>
          <a:p>
            <a:pPr algn="ctr"/>
            <a:endParaRPr lang="en-US" sz="2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Left </a:t>
            </a:r>
            <a:r>
              <a:rPr lang="en-US" sz="2800" dirty="0" err="1" smtClean="0"/>
              <a:t>subtree</a:t>
            </a:r>
            <a:r>
              <a:rPr lang="en-US" sz="2800" dirty="0" smtClean="0"/>
              <a:t> of </a:t>
            </a:r>
            <a:r>
              <a:rPr lang="en-US" sz="2800" dirty="0" smtClean="0">
                <a:solidFill>
                  <a:srgbClr val="FF6600"/>
                </a:solidFill>
              </a:rPr>
              <a:t>left </a:t>
            </a:r>
            <a:r>
              <a:rPr lang="en-US" sz="2800" dirty="0" smtClean="0"/>
              <a:t>child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056619" y="-12271"/>
            <a:ext cx="708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558ED5"/>
                </a:solidFill>
              </a:rPr>
              <a:t>Inside Case</a:t>
            </a:r>
          </a:p>
          <a:p>
            <a:pPr algn="ctr"/>
            <a:endParaRPr lang="en-US" sz="2800" dirty="0" smtClean="0">
              <a:solidFill>
                <a:srgbClr val="558ED5"/>
              </a:solidFill>
            </a:endParaRPr>
          </a:p>
          <a:p>
            <a:pPr algn="ctr"/>
            <a:r>
              <a:rPr lang="en-US" sz="2800" dirty="0" smtClean="0">
                <a:solidFill>
                  <a:srgbClr val="FF6600"/>
                </a:solidFill>
              </a:rPr>
              <a:t>Right </a:t>
            </a:r>
            <a:r>
              <a:rPr lang="en-US" sz="2800" dirty="0" err="1" smtClean="0"/>
              <a:t>subtree</a:t>
            </a:r>
            <a:r>
              <a:rPr lang="en-US" sz="2800" dirty="0" smtClean="0"/>
              <a:t> of </a:t>
            </a:r>
            <a:r>
              <a:rPr lang="en-US" sz="2800" dirty="0" smtClean="0">
                <a:solidFill>
                  <a:srgbClr val="FF6600"/>
                </a:solidFill>
              </a:rPr>
              <a:t>left </a:t>
            </a:r>
            <a:r>
              <a:rPr lang="en-US" sz="2800" dirty="0" smtClean="0"/>
              <a:t>child</a:t>
            </a:r>
            <a:endParaRPr lang="en-US" sz="2800" dirty="0"/>
          </a:p>
        </p:txBody>
      </p:sp>
      <p:pic>
        <p:nvPicPr>
          <p:cNvPr id="5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3832" y="2094828"/>
            <a:ext cx="4628684" cy="321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1052552" y="3406851"/>
            <a:ext cx="6858000" cy="44298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1676" y="5774381"/>
            <a:ext cx="335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Single “right” Rotation 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843055" y="5715309"/>
            <a:ext cx="371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“left-right” Double Rotation 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val 2"/>
          <p:cNvSpPr>
            <a:spLocks noChangeArrowheads="1"/>
          </p:cNvSpPr>
          <p:nvPr/>
        </p:nvSpPr>
        <p:spPr bwMode="auto">
          <a:xfrm>
            <a:off x="3962400" y="1692275"/>
            <a:ext cx="8382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191000" y="15398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67588" name="Oval 4"/>
          <p:cNvSpPr>
            <a:spLocks noChangeArrowheads="1"/>
          </p:cNvSpPr>
          <p:nvPr/>
        </p:nvSpPr>
        <p:spPr bwMode="auto">
          <a:xfrm>
            <a:off x="2286000" y="3063875"/>
            <a:ext cx="8382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2514600" y="29876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67590" name="AutoShape 6"/>
          <p:cNvCxnSpPr>
            <a:cxnSpLocks noChangeShapeType="1"/>
            <a:stCxn id="67586" idx="3"/>
            <a:endCxn id="67588" idx="7"/>
          </p:cNvCxnSpPr>
          <p:nvPr/>
        </p:nvCxnSpPr>
        <p:spPr bwMode="auto">
          <a:xfrm flipH="1">
            <a:off x="3001963" y="2408238"/>
            <a:ext cx="1082675" cy="7778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7591" name="AutoShape 7"/>
          <p:cNvSpPr>
            <a:spLocks noChangeArrowheads="1"/>
          </p:cNvSpPr>
          <p:nvPr/>
        </p:nvSpPr>
        <p:spPr bwMode="auto">
          <a:xfrm>
            <a:off x="609600" y="4435475"/>
            <a:ext cx="1600200" cy="1295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7592" name="AutoShape 8"/>
          <p:cNvCxnSpPr>
            <a:cxnSpLocks noChangeShapeType="1"/>
            <a:stCxn id="67588" idx="3"/>
            <a:endCxn id="67591" idx="0"/>
          </p:cNvCxnSpPr>
          <p:nvPr/>
        </p:nvCxnSpPr>
        <p:spPr bwMode="auto">
          <a:xfrm flipH="1">
            <a:off x="1409700" y="3779838"/>
            <a:ext cx="998538" cy="6556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1143000" y="48926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67594" name="AutoShape 10"/>
          <p:cNvSpPr>
            <a:spLocks noChangeArrowheads="1"/>
          </p:cNvSpPr>
          <p:nvPr/>
        </p:nvSpPr>
        <p:spPr bwMode="auto">
          <a:xfrm>
            <a:off x="3276600" y="4511675"/>
            <a:ext cx="1524000" cy="1219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3733800" y="48926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 dirty="0"/>
              <a:t>Y</a:t>
            </a:r>
            <a:endParaRPr lang="en-US" sz="2800" dirty="0"/>
          </a:p>
        </p:txBody>
      </p:sp>
      <p:sp>
        <p:nvSpPr>
          <p:cNvPr id="67596" name="AutoShape 12"/>
          <p:cNvSpPr>
            <a:spLocks noChangeArrowheads="1"/>
          </p:cNvSpPr>
          <p:nvPr/>
        </p:nvSpPr>
        <p:spPr bwMode="auto">
          <a:xfrm>
            <a:off x="5257800" y="3521075"/>
            <a:ext cx="1600200" cy="1295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7" name="Text Box 13"/>
          <p:cNvSpPr txBox="1">
            <a:spLocks noChangeArrowheads="1"/>
          </p:cNvSpPr>
          <p:nvPr/>
        </p:nvSpPr>
        <p:spPr bwMode="auto">
          <a:xfrm>
            <a:off x="5791200" y="38258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67598" name="AutoShape 14"/>
          <p:cNvCxnSpPr>
            <a:cxnSpLocks noChangeShapeType="1"/>
            <a:stCxn id="67588" idx="5"/>
            <a:endCxn id="67594" idx="0"/>
          </p:cNvCxnSpPr>
          <p:nvPr/>
        </p:nvCxnSpPr>
        <p:spPr bwMode="auto">
          <a:xfrm>
            <a:off x="3001963" y="3779838"/>
            <a:ext cx="1036637" cy="7318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67599" name="AutoShape 15"/>
          <p:cNvCxnSpPr>
            <a:cxnSpLocks noChangeShapeType="1"/>
            <a:stCxn id="67586" idx="5"/>
            <a:endCxn id="67596" idx="0"/>
          </p:cNvCxnSpPr>
          <p:nvPr/>
        </p:nvCxnSpPr>
        <p:spPr bwMode="auto">
          <a:xfrm>
            <a:off x="4678363" y="2408238"/>
            <a:ext cx="1379537" cy="11128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771525" y="245269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Inside Case Recap</a:t>
            </a:r>
            <a:r>
              <a:rPr lang="en-US" sz="4400" dirty="0" smtClean="0">
                <a:solidFill>
                  <a:schemeClr val="accent2"/>
                </a:solidFill>
              </a:rPr>
              <a:t> </a:t>
            </a:r>
            <a:endParaRPr lang="en-US" sz="4400" dirty="0">
              <a:solidFill>
                <a:schemeClr val="accent2"/>
              </a:solidFill>
            </a:endParaRPr>
          </a:p>
        </p:txBody>
      </p:sp>
      <p:sp>
        <p:nvSpPr>
          <p:cNvPr id="67604" name="Text Box 20"/>
          <p:cNvSpPr txBox="1">
            <a:spLocks noChangeArrowheads="1"/>
          </p:cNvSpPr>
          <p:nvPr/>
        </p:nvSpPr>
        <p:spPr bwMode="auto">
          <a:xfrm>
            <a:off x="6248400" y="33528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4191000" y="4191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1676400" y="4267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5400000" flipH="1" flipV="1">
            <a:off x="3973342" y="6078709"/>
            <a:ext cx="54326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647700" y="1744663"/>
            <a:ext cx="31845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Consider the structure</a:t>
            </a:r>
          </a:p>
          <a:p>
            <a:r>
              <a:rPr lang="en-US" sz="2400"/>
              <a:t>of subtree Y…</a:t>
            </a:r>
          </a:p>
        </p:txBody>
      </p:sp>
      <p:sp>
        <p:nvSpPr>
          <p:cNvPr id="70659" name="Oval 3"/>
          <p:cNvSpPr>
            <a:spLocks noChangeArrowheads="1"/>
          </p:cNvSpPr>
          <p:nvPr/>
        </p:nvSpPr>
        <p:spPr bwMode="auto">
          <a:xfrm>
            <a:off x="4478338" y="1830388"/>
            <a:ext cx="693737" cy="669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678363" y="1608138"/>
            <a:ext cx="425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70661" name="Oval 5"/>
          <p:cNvSpPr>
            <a:spLocks noChangeArrowheads="1"/>
          </p:cNvSpPr>
          <p:nvPr/>
        </p:nvSpPr>
        <p:spPr bwMode="auto">
          <a:xfrm>
            <a:off x="3090863" y="2927350"/>
            <a:ext cx="693737" cy="669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3213100" y="2811463"/>
            <a:ext cx="4222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70663" name="AutoShape 7"/>
          <p:cNvCxnSpPr>
            <a:cxnSpLocks noChangeShapeType="1"/>
            <a:stCxn id="70659" idx="3"/>
            <a:endCxn id="70661" idx="7"/>
          </p:cNvCxnSpPr>
          <p:nvPr/>
        </p:nvCxnSpPr>
        <p:spPr bwMode="auto">
          <a:xfrm flipH="1">
            <a:off x="3683000" y="2403475"/>
            <a:ext cx="896938" cy="622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1701800" y="4024313"/>
            <a:ext cx="1325563" cy="103663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0665" name="AutoShape 9"/>
          <p:cNvCxnSpPr>
            <a:cxnSpLocks noChangeShapeType="1"/>
            <a:stCxn id="70661" idx="3"/>
            <a:endCxn id="70664" idx="0"/>
          </p:cNvCxnSpPr>
          <p:nvPr/>
        </p:nvCxnSpPr>
        <p:spPr bwMode="auto">
          <a:xfrm flipH="1">
            <a:off x="2363788" y="3500438"/>
            <a:ext cx="827087" cy="5238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2054225" y="4244975"/>
            <a:ext cx="4238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70667" name="AutoShape 11"/>
          <p:cNvSpPr>
            <a:spLocks noChangeArrowheads="1"/>
          </p:cNvSpPr>
          <p:nvPr/>
        </p:nvSpPr>
        <p:spPr bwMode="auto">
          <a:xfrm>
            <a:off x="3910013" y="4084638"/>
            <a:ext cx="1262062" cy="1768475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4256088" y="4800600"/>
            <a:ext cx="4238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Y</a:t>
            </a:r>
            <a:endParaRPr lang="en-US" sz="2800"/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5551488" y="3292475"/>
            <a:ext cx="1325562" cy="10366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5903913" y="3471863"/>
            <a:ext cx="4238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70671" name="AutoShape 15"/>
          <p:cNvCxnSpPr>
            <a:cxnSpLocks noChangeShapeType="1"/>
            <a:stCxn id="70661" idx="5"/>
            <a:endCxn id="70667" idx="0"/>
          </p:cNvCxnSpPr>
          <p:nvPr/>
        </p:nvCxnSpPr>
        <p:spPr bwMode="auto">
          <a:xfrm>
            <a:off x="3683000" y="3500438"/>
            <a:ext cx="858838" cy="584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0672" name="AutoShape 16"/>
          <p:cNvCxnSpPr>
            <a:cxnSpLocks noChangeShapeType="1"/>
            <a:stCxn id="70659" idx="5"/>
            <a:endCxn id="70669" idx="0"/>
          </p:cNvCxnSpPr>
          <p:nvPr/>
        </p:nvCxnSpPr>
        <p:spPr bwMode="auto">
          <a:xfrm>
            <a:off x="5072063" y="2403475"/>
            <a:ext cx="1141412" cy="889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0676" name="Rectangle 20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AVL Insertion: Inside Case</a:t>
            </a:r>
          </a:p>
        </p:txBody>
      </p:sp>
      <p:sp>
        <p:nvSpPr>
          <p:cNvPr id="70677" name="Text Box 21"/>
          <p:cNvSpPr txBox="1">
            <a:spLocks noChangeArrowheads="1"/>
          </p:cNvSpPr>
          <p:nvPr/>
        </p:nvSpPr>
        <p:spPr bwMode="auto">
          <a:xfrm>
            <a:off x="6324600" y="3048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70679" name="Text Box 23"/>
          <p:cNvSpPr txBox="1">
            <a:spLocks noChangeArrowheads="1"/>
          </p:cNvSpPr>
          <p:nvPr/>
        </p:nvSpPr>
        <p:spPr bwMode="auto">
          <a:xfrm>
            <a:off x="4800600" y="3962400"/>
            <a:ext cx="614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h+1</a:t>
            </a:r>
          </a:p>
        </p:txBody>
      </p:sp>
      <p:sp>
        <p:nvSpPr>
          <p:cNvPr id="70680" name="Text Box 24"/>
          <p:cNvSpPr txBox="1">
            <a:spLocks noChangeArrowheads="1"/>
          </p:cNvSpPr>
          <p:nvPr/>
        </p:nvSpPr>
        <p:spPr bwMode="auto">
          <a:xfrm>
            <a:off x="2514600" y="39624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2525713" y="28781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2678113" y="27559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71686" name="AutoShape 6"/>
          <p:cNvCxnSpPr>
            <a:cxnSpLocks noChangeShapeType="1"/>
            <a:stCxn id="71682" idx="3"/>
            <a:endCxn id="71684" idx="7"/>
          </p:cNvCxnSpPr>
          <p:nvPr/>
        </p:nvCxnSpPr>
        <p:spPr bwMode="auto">
          <a:xfrm flipH="1">
            <a:off x="3176588" y="2312988"/>
            <a:ext cx="985837" cy="669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687" name="AutoShape 7"/>
          <p:cNvSpPr>
            <a:spLocks noChangeArrowheads="1"/>
          </p:cNvSpPr>
          <p:nvPr/>
        </p:nvSpPr>
        <p:spPr bwMode="auto">
          <a:xfrm>
            <a:off x="1000125" y="4060825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1688" name="AutoShape 8"/>
          <p:cNvCxnSpPr>
            <a:cxnSpLocks noChangeShapeType="1"/>
            <a:stCxn id="71684" idx="3"/>
            <a:endCxn id="71687" idx="0"/>
          </p:cNvCxnSpPr>
          <p:nvPr/>
        </p:nvCxnSpPr>
        <p:spPr bwMode="auto">
          <a:xfrm flipH="1">
            <a:off x="1728788" y="3495675"/>
            <a:ext cx="908050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1462088" y="429895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71690" name="AutoShape 10"/>
          <p:cNvSpPr>
            <a:spLocks noChangeArrowheads="1"/>
          </p:cNvSpPr>
          <p:nvPr/>
        </p:nvSpPr>
        <p:spPr bwMode="auto">
          <a:xfrm>
            <a:off x="2595563" y="49149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2978150" y="5275263"/>
            <a:ext cx="4651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V</a:t>
            </a:r>
            <a:endParaRPr lang="en-US" sz="2800"/>
          </a:p>
        </p:txBody>
      </p:sp>
      <p:sp>
        <p:nvSpPr>
          <p:cNvPr id="71692" name="AutoShape 12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3" name="Text Box 13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71694" name="AutoShape 14"/>
          <p:cNvCxnSpPr>
            <a:cxnSpLocks noChangeShapeType="1"/>
            <a:stCxn id="71684" idx="5"/>
            <a:endCxn id="71701" idx="1"/>
          </p:cNvCxnSpPr>
          <p:nvPr/>
        </p:nvCxnSpPr>
        <p:spPr bwMode="auto">
          <a:xfrm>
            <a:off x="3176588" y="3495675"/>
            <a:ext cx="639762" cy="473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1695" name="AutoShape 15"/>
          <p:cNvCxnSpPr>
            <a:cxnSpLocks noChangeShapeType="1"/>
            <a:stCxn id="71682" idx="5"/>
            <a:endCxn id="71692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699" name="AutoShape 19"/>
          <p:cNvSpPr>
            <a:spLocks noChangeArrowheads="1"/>
          </p:cNvSpPr>
          <p:nvPr/>
        </p:nvSpPr>
        <p:spPr bwMode="auto">
          <a:xfrm>
            <a:off x="4329113" y="4914900"/>
            <a:ext cx="1316037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0" name="Text Box 20"/>
          <p:cNvSpPr txBox="1">
            <a:spLocks noChangeArrowheads="1"/>
          </p:cNvSpPr>
          <p:nvPr/>
        </p:nvSpPr>
        <p:spPr bwMode="auto">
          <a:xfrm>
            <a:off x="4572000" y="52625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71701" name="Oval 21"/>
          <p:cNvSpPr>
            <a:spLocks noChangeArrowheads="1"/>
          </p:cNvSpPr>
          <p:nvPr/>
        </p:nvSpPr>
        <p:spPr bwMode="auto">
          <a:xfrm>
            <a:off x="3703638" y="3863975"/>
            <a:ext cx="763587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2" name="Text Box 22"/>
          <p:cNvSpPr txBox="1">
            <a:spLocks noChangeArrowheads="1"/>
          </p:cNvSpPr>
          <p:nvPr/>
        </p:nvSpPr>
        <p:spPr bwMode="auto">
          <a:xfrm>
            <a:off x="3890963" y="3763963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i</a:t>
            </a:r>
            <a:endParaRPr lang="en-US" sz="2800"/>
          </a:p>
        </p:txBody>
      </p:sp>
      <p:cxnSp>
        <p:nvCxnSpPr>
          <p:cNvPr id="71703" name="AutoShape 23"/>
          <p:cNvCxnSpPr>
            <a:cxnSpLocks noChangeShapeType="1"/>
            <a:stCxn id="71701" idx="3"/>
            <a:endCxn id="71690" idx="0"/>
          </p:cNvCxnSpPr>
          <p:nvPr/>
        </p:nvCxnSpPr>
        <p:spPr bwMode="auto">
          <a:xfrm flipH="1">
            <a:off x="3254375" y="4479925"/>
            <a:ext cx="56197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1704" name="AutoShape 24"/>
          <p:cNvCxnSpPr>
            <a:cxnSpLocks noChangeShapeType="1"/>
            <a:stCxn id="71701" idx="5"/>
            <a:endCxn id="71699" idx="0"/>
          </p:cNvCxnSpPr>
          <p:nvPr/>
        </p:nvCxnSpPr>
        <p:spPr bwMode="auto">
          <a:xfrm>
            <a:off x="4356100" y="4479925"/>
            <a:ext cx="63182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706" name="Rectangle 26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AVL Insertion: Inside Case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6019800" y="3048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4495800" y="3962400"/>
            <a:ext cx="614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h+1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1981200" y="39624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71711" name="Text Box 31"/>
          <p:cNvSpPr txBox="1">
            <a:spLocks noChangeArrowheads="1"/>
          </p:cNvSpPr>
          <p:nvPr/>
        </p:nvSpPr>
        <p:spPr bwMode="auto">
          <a:xfrm>
            <a:off x="3657600" y="4800600"/>
            <a:ext cx="1057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 or h-1</a:t>
            </a: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72708" name="Oval 4"/>
          <p:cNvSpPr>
            <a:spLocks noChangeArrowheads="1"/>
          </p:cNvSpPr>
          <p:nvPr/>
        </p:nvSpPr>
        <p:spPr bwMode="auto">
          <a:xfrm>
            <a:off x="2525713" y="28781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2678113" y="27559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72710" name="AutoShape 6"/>
          <p:cNvCxnSpPr>
            <a:cxnSpLocks noChangeShapeType="1"/>
            <a:stCxn id="72706" idx="3"/>
            <a:endCxn id="72708" idx="7"/>
          </p:cNvCxnSpPr>
          <p:nvPr/>
        </p:nvCxnSpPr>
        <p:spPr bwMode="auto">
          <a:xfrm flipH="1">
            <a:off x="3176588" y="2312988"/>
            <a:ext cx="985837" cy="669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11" name="AutoShape 7"/>
          <p:cNvSpPr>
            <a:spLocks noChangeArrowheads="1"/>
          </p:cNvSpPr>
          <p:nvPr/>
        </p:nvSpPr>
        <p:spPr bwMode="auto">
          <a:xfrm>
            <a:off x="1000125" y="4060825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2712" name="AutoShape 8"/>
          <p:cNvCxnSpPr>
            <a:cxnSpLocks noChangeShapeType="1"/>
            <a:stCxn id="72708" idx="3"/>
            <a:endCxn id="72711" idx="0"/>
          </p:cNvCxnSpPr>
          <p:nvPr/>
        </p:nvCxnSpPr>
        <p:spPr bwMode="auto">
          <a:xfrm flipH="1">
            <a:off x="1728788" y="3495675"/>
            <a:ext cx="908050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1462088" y="429895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72714" name="AutoShape 10"/>
          <p:cNvSpPr>
            <a:spLocks noChangeArrowheads="1"/>
          </p:cNvSpPr>
          <p:nvPr/>
        </p:nvSpPr>
        <p:spPr bwMode="auto">
          <a:xfrm>
            <a:off x="2595563" y="49149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Text Box 11"/>
          <p:cNvSpPr txBox="1">
            <a:spLocks noChangeArrowheads="1"/>
          </p:cNvSpPr>
          <p:nvPr/>
        </p:nvSpPr>
        <p:spPr bwMode="auto">
          <a:xfrm>
            <a:off x="2978150" y="5275263"/>
            <a:ext cx="4651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V</a:t>
            </a:r>
            <a:endParaRPr lang="en-US" sz="2800"/>
          </a:p>
        </p:txBody>
      </p:sp>
      <p:sp>
        <p:nvSpPr>
          <p:cNvPr id="72716" name="AutoShape 12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Text Box 13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72718" name="AutoShape 14"/>
          <p:cNvCxnSpPr>
            <a:cxnSpLocks noChangeShapeType="1"/>
            <a:stCxn id="72708" idx="5"/>
            <a:endCxn id="72725" idx="1"/>
          </p:cNvCxnSpPr>
          <p:nvPr/>
        </p:nvCxnSpPr>
        <p:spPr bwMode="auto">
          <a:xfrm>
            <a:off x="3176588" y="3495675"/>
            <a:ext cx="639762" cy="473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2719" name="AutoShape 15"/>
          <p:cNvCxnSpPr>
            <a:cxnSpLocks noChangeShapeType="1"/>
            <a:stCxn id="72706" idx="5"/>
            <a:endCxn id="72716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23" name="AutoShape 19"/>
          <p:cNvSpPr>
            <a:spLocks noChangeArrowheads="1"/>
          </p:cNvSpPr>
          <p:nvPr/>
        </p:nvSpPr>
        <p:spPr bwMode="auto">
          <a:xfrm>
            <a:off x="4329113" y="4914900"/>
            <a:ext cx="1316037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4" name="Text Box 20"/>
          <p:cNvSpPr txBox="1">
            <a:spLocks noChangeArrowheads="1"/>
          </p:cNvSpPr>
          <p:nvPr/>
        </p:nvSpPr>
        <p:spPr bwMode="auto">
          <a:xfrm>
            <a:off x="4572000" y="52625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72725" name="Oval 21"/>
          <p:cNvSpPr>
            <a:spLocks noChangeArrowheads="1"/>
          </p:cNvSpPr>
          <p:nvPr/>
        </p:nvSpPr>
        <p:spPr bwMode="auto">
          <a:xfrm>
            <a:off x="3703638" y="3863975"/>
            <a:ext cx="763587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6" name="Text Box 22"/>
          <p:cNvSpPr txBox="1">
            <a:spLocks noChangeArrowheads="1"/>
          </p:cNvSpPr>
          <p:nvPr/>
        </p:nvSpPr>
        <p:spPr bwMode="auto">
          <a:xfrm>
            <a:off x="3890963" y="3763963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i</a:t>
            </a:r>
            <a:endParaRPr lang="en-US" sz="2800"/>
          </a:p>
        </p:txBody>
      </p:sp>
      <p:cxnSp>
        <p:nvCxnSpPr>
          <p:cNvPr id="72727" name="AutoShape 23"/>
          <p:cNvCxnSpPr>
            <a:cxnSpLocks noChangeShapeType="1"/>
            <a:stCxn id="72725" idx="3"/>
            <a:endCxn id="72714" idx="0"/>
          </p:cNvCxnSpPr>
          <p:nvPr/>
        </p:nvCxnSpPr>
        <p:spPr bwMode="auto">
          <a:xfrm flipH="1">
            <a:off x="3254375" y="4479925"/>
            <a:ext cx="56197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2728" name="AutoShape 24"/>
          <p:cNvCxnSpPr>
            <a:cxnSpLocks noChangeShapeType="1"/>
            <a:stCxn id="72725" idx="5"/>
            <a:endCxn id="72723" idx="0"/>
          </p:cNvCxnSpPr>
          <p:nvPr/>
        </p:nvCxnSpPr>
        <p:spPr bwMode="auto">
          <a:xfrm>
            <a:off x="4356100" y="4479925"/>
            <a:ext cx="63182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29" name="Rectangle 25"/>
          <p:cNvSpPr>
            <a:spLocks noChangeArrowheads="1"/>
          </p:cNvSpPr>
          <p:nvPr/>
        </p:nvSpPr>
        <p:spPr bwMode="auto">
          <a:xfrm>
            <a:off x="795337" y="178220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AVL Insertion: Inside Case</a:t>
            </a:r>
          </a:p>
        </p:txBody>
      </p:sp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5357813" y="1768475"/>
            <a:ext cx="3098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We will do a </a:t>
            </a:r>
            <a:r>
              <a:rPr lang="en-US" sz="2400">
                <a:solidFill>
                  <a:schemeClr val="accent2"/>
                </a:solidFill>
              </a:rPr>
              <a:t>left-right </a:t>
            </a:r>
          </a:p>
          <a:p>
            <a:r>
              <a:rPr lang="en-US" sz="2400">
                <a:solidFill>
                  <a:schemeClr val="accent2"/>
                </a:solidFill>
              </a:rPr>
              <a:t>“double rotation” .</a:t>
            </a:r>
            <a:r>
              <a:rPr lang="en-US" sz="2400"/>
              <a:t> . .</a:t>
            </a:r>
          </a:p>
        </p:txBody>
      </p:sp>
      <p:sp>
        <p:nvSpPr>
          <p:cNvPr id="72731" name="Freeform 27"/>
          <p:cNvSpPr>
            <a:spLocks/>
          </p:cNvSpPr>
          <p:nvPr/>
        </p:nvSpPr>
        <p:spPr bwMode="auto">
          <a:xfrm>
            <a:off x="3490913" y="2984500"/>
            <a:ext cx="735012" cy="839788"/>
          </a:xfrm>
          <a:custGeom>
            <a:avLst/>
            <a:gdLst/>
            <a:ahLst/>
            <a:cxnLst>
              <a:cxn ang="0">
                <a:pos x="463" y="529"/>
              </a:cxn>
              <a:cxn ang="0">
                <a:pos x="365" y="87"/>
              </a:cxn>
              <a:cxn ang="0">
                <a:pos x="0" y="10"/>
              </a:cxn>
            </a:cxnLst>
            <a:rect l="0" t="0" r="r" b="b"/>
            <a:pathLst>
              <a:path w="463" h="529">
                <a:moveTo>
                  <a:pt x="463" y="529"/>
                </a:moveTo>
                <a:cubicBezTo>
                  <a:pt x="452" y="351"/>
                  <a:pt x="442" y="174"/>
                  <a:pt x="365" y="87"/>
                </a:cubicBezTo>
                <a:cubicBezTo>
                  <a:pt x="288" y="0"/>
                  <a:pt x="144" y="5"/>
                  <a:pt x="0" y="1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32" name="Freeform 28"/>
          <p:cNvSpPr>
            <a:spLocks/>
          </p:cNvSpPr>
          <p:nvPr/>
        </p:nvSpPr>
        <p:spPr bwMode="auto">
          <a:xfrm>
            <a:off x="3062288" y="2152650"/>
            <a:ext cx="817562" cy="825500"/>
          </a:xfrm>
          <a:custGeom>
            <a:avLst/>
            <a:gdLst/>
            <a:ahLst/>
            <a:cxnLst>
              <a:cxn ang="0">
                <a:pos x="206" y="520"/>
              </a:cxn>
              <a:cxn ang="0">
                <a:pos x="52" y="91"/>
              </a:cxn>
              <a:cxn ang="0">
                <a:pos x="515" y="0"/>
              </a:cxn>
            </a:cxnLst>
            <a:rect l="0" t="0" r="r" b="b"/>
            <a:pathLst>
              <a:path w="515" h="520">
                <a:moveTo>
                  <a:pt x="206" y="520"/>
                </a:moveTo>
                <a:cubicBezTo>
                  <a:pt x="103" y="349"/>
                  <a:pt x="0" y="178"/>
                  <a:pt x="52" y="91"/>
                </a:cubicBezTo>
                <a:cubicBezTo>
                  <a:pt x="104" y="4"/>
                  <a:pt x="309" y="2"/>
                  <a:pt x="515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34" name="Oval 30"/>
          <p:cNvSpPr>
            <a:spLocks noChangeArrowheads="1"/>
          </p:cNvSpPr>
          <p:nvPr/>
        </p:nvSpPr>
        <p:spPr bwMode="auto">
          <a:xfrm rot="1680000">
            <a:off x="1752600" y="3008313"/>
            <a:ext cx="3429000" cy="14874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35" name="Oval 31"/>
          <p:cNvSpPr>
            <a:spLocks noChangeArrowheads="1"/>
          </p:cNvSpPr>
          <p:nvPr/>
        </p:nvSpPr>
        <p:spPr bwMode="auto">
          <a:xfrm rot="19500000">
            <a:off x="1981200" y="1828800"/>
            <a:ext cx="3429000" cy="148748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84996" name="Oval 4"/>
          <p:cNvSpPr>
            <a:spLocks noChangeArrowheads="1"/>
          </p:cNvSpPr>
          <p:nvPr/>
        </p:nvSpPr>
        <p:spPr bwMode="auto">
          <a:xfrm>
            <a:off x="1828800" y="37798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k</a:t>
            </a:r>
          </a:p>
        </p:txBody>
      </p:sp>
      <p:cxnSp>
        <p:nvCxnSpPr>
          <p:cNvPr id="84998" name="AutoShape 6"/>
          <p:cNvCxnSpPr>
            <a:cxnSpLocks noChangeShapeType="1"/>
            <a:stCxn id="84994" idx="3"/>
            <a:endCxn id="85013" idx="0"/>
          </p:cNvCxnSpPr>
          <p:nvPr/>
        </p:nvCxnSpPr>
        <p:spPr bwMode="auto">
          <a:xfrm flipH="1">
            <a:off x="2897188" y="2311400"/>
            <a:ext cx="1265237" cy="584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4999" name="AutoShape 7"/>
          <p:cNvSpPr>
            <a:spLocks noChangeArrowheads="1"/>
          </p:cNvSpPr>
          <p:nvPr/>
        </p:nvSpPr>
        <p:spPr bwMode="auto">
          <a:xfrm>
            <a:off x="609600" y="4953000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000" name="AutoShape 8"/>
          <p:cNvCxnSpPr>
            <a:cxnSpLocks noChangeShapeType="1"/>
            <a:stCxn id="84996" idx="3"/>
            <a:endCxn id="84999" idx="0"/>
          </p:cNvCxnSpPr>
          <p:nvPr/>
        </p:nvCxnSpPr>
        <p:spPr bwMode="auto">
          <a:xfrm flipH="1">
            <a:off x="1338263" y="4395788"/>
            <a:ext cx="601662" cy="5572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1071563" y="52578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85002" name="AutoShape 10"/>
          <p:cNvSpPr>
            <a:spLocks noChangeArrowheads="1"/>
          </p:cNvSpPr>
          <p:nvPr/>
        </p:nvSpPr>
        <p:spPr bwMode="auto">
          <a:xfrm>
            <a:off x="2357438" y="48768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V</a:t>
            </a:r>
          </a:p>
        </p:txBody>
      </p:sp>
      <p:sp>
        <p:nvSpPr>
          <p:cNvPr id="85004" name="AutoShape 12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85006" name="AutoShape 14"/>
          <p:cNvCxnSpPr>
            <a:cxnSpLocks noChangeShapeType="1"/>
            <a:stCxn id="84996" idx="5"/>
            <a:endCxn id="85002" idx="0"/>
          </p:cNvCxnSpPr>
          <p:nvPr/>
        </p:nvCxnSpPr>
        <p:spPr bwMode="auto">
          <a:xfrm>
            <a:off x="2479675" y="4395788"/>
            <a:ext cx="536575" cy="4810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5007" name="AutoShape 15"/>
          <p:cNvCxnSpPr>
            <a:cxnSpLocks noChangeShapeType="1"/>
            <a:stCxn id="84994" idx="5"/>
            <a:endCxn id="85004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11" name="AutoShape 19"/>
          <p:cNvSpPr>
            <a:spLocks noChangeArrowheads="1"/>
          </p:cNvSpPr>
          <p:nvPr/>
        </p:nvSpPr>
        <p:spPr bwMode="auto">
          <a:xfrm>
            <a:off x="3810000" y="4038600"/>
            <a:ext cx="1316038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12" name="Text Box 20"/>
          <p:cNvSpPr txBox="1">
            <a:spLocks noChangeArrowheads="1"/>
          </p:cNvSpPr>
          <p:nvPr/>
        </p:nvSpPr>
        <p:spPr bwMode="auto">
          <a:xfrm>
            <a:off x="4052888" y="43862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85013" name="Oval 21"/>
          <p:cNvSpPr>
            <a:spLocks noChangeArrowheads="1"/>
          </p:cNvSpPr>
          <p:nvPr/>
        </p:nvSpPr>
        <p:spPr bwMode="auto">
          <a:xfrm>
            <a:off x="2514600" y="2895600"/>
            <a:ext cx="763588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i</a:t>
            </a:r>
          </a:p>
        </p:txBody>
      </p:sp>
      <p:cxnSp>
        <p:nvCxnSpPr>
          <p:cNvPr id="85016" name="AutoShape 24"/>
          <p:cNvCxnSpPr>
            <a:cxnSpLocks noChangeShapeType="1"/>
            <a:stCxn id="85013" idx="5"/>
            <a:endCxn id="85011" idx="0"/>
          </p:cNvCxnSpPr>
          <p:nvPr/>
        </p:nvCxnSpPr>
        <p:spPr bwMode="auto">
          <a:xfrm>
            <a:off x="3167063" y="3511550"/>
            <a:ext cx="1301750" cy="527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Double rotation : first rotation</a:t>
            </a:r>
          </a:p>
        </p:txBody>
      </p:sp>
      <p:sp>
        <p:nvSpPr>
          <p:cNvPr id="85018" name="Text Box 26"/>
          <p:cNvSpPr txBox="1">
            <a:spLocks noChangeArrowheads="1"/>
          </p:cNvSpPr>
          <p:nvPr/>
        </p:nvSpPr>
        <p:spPr bwMode="auto">
          <a:xfrm>
            <a:off x="5357813" y="1768475"/>
            <a:ext cx="3014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left rotation complete</a:t>
            </a:r>
          </a:p>
        </p:txBody>
      </p:sp>
      <p:cxnSp>
        <p:nvCxnSpPr>
          <p:cNvPr id="85023" name="AutoShape 31"/>
          <p:cNvCxnSpPr>
            <a:cxnSpLocks noChangeShapeType="1"/>
            <a:stCxn id="85013" idx="3"/>
            <a:endCxn id="84996" idx="0"/>
          </p:cNvCxnSpPr>
          <p:nvPr/>
        </p:nvCxnSpPr>
        <p:spPr bwMode="auto">
          <a:xfrm flipH="1">
            <a:off x="2209800" y="3511550"/>
            <a:ext cx="415925" cy="2682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26" name="Oval 34"/>
          <p:cNvSpPr>
            <a:spLocks noChangeArrowheads="1"/>
          </p:cNvSpPr>
          <p:nvPr/>
        </p:nvSpPr>
        <p:spPr bwMode="auto">
          <a:xfrm rot="19500000">
            <a:off x="685800" y="2971800"/>
            <a:ext cx="3429000" cy="148748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1828800" y="37798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k</a:t>
            </a:r>
          </a:p>
        </p:txBody>
      </p:sp>
      <p:cxnSp>
        <p:nvCxnSpPr>
          <p:cNvPr id="86021" name="AutoShape 5"/>
          <p:cNvCxnSpPr>
            <a:cxnSpLocks noChangeShapeType="1"/>
            <a:stCxn id="86018" idx="3"/>
            <a:endCxn id="86035" idx="0"/>
          </p:cNvCxnSpPr>
          <p:nvPr/>
        </p:nvCxnSpPr>
        <p:spPr bwMode="auto">
          <a:xfrm flipH="1">
            <a:off x="2897188" y="2311400"/>
            <a:ext cx="1265237" cy="584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22" name="AutoShape 6"/>
          <p:cNvSpPr>
            <a:spLocks noChangeArrowheads="1"/>
          </p:cNvSpPr>
          <p:nvPr/>
        </p:nvSpPr>
        <p:spPr bwMode="auto">
          <a:xfrm>
            <a:off x="609600" y="4953000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023" name="AutoShape 7"/>
          <p:cNvCxnSpPr>
            <a:cxnSpLocks noChangeShapeType="1"/>
            <a:stCxn id="86020" idx="3"/>
            <a:endCxn id="86022" idx="0"/>
          </p:cNvCxnSpPr>
          <p:nvPr/>
        </p:nvCxnSpPr>
        <p:spPr bwMode="auto">
          <a:xfrm flipH="1">
            <a:off x="1338263" y="4395788"/>
            <a:ext cx="601662" cy="5572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071563" y="52578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86025" name="AutoShape 9"/>
          <p:cNvSpPr>
            <a:spLocks noChangeArrowheads="1"/>
          </p:cNvSpPr>
          <p:nvPr/>
        </p:nvSpPr>
        <p:spPr bwMode="auto">
          <a:xfrm>
            <a:off x="2357438" y="48768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V</a:t>
            </a:r>
          </a:p>
        </p:txBody>
      </p:sp>
      <p:sp>
        <p:nvSpPr>
          <p:cNvPr id="86026" name="AutoShape 10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7" name="Text Box 11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86028" name="AutoShape 12"/>
          <p:cNvCxnSpPr>
            <a:cxnSpLocks noChangeShapeType="1"/>
            <a:stCxn id="86020" idx="5"/>
            <a:endCxn id="86025" idx="0"/>
          </p:cNvCxnSpPr>
          <p:nvPr/>
        </p:nvCxnSpPr>
        <p:spPr bwMode="auto">
          <a:xfrm>
            <a:off x="2479675" y="4395788"/>
            <a:ext cx="536575" cy="4810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6029" name="AutoShape 13"/>
          <p:cNvCxnSpPr>
            <a:cxnSpLocks noChangeShapeType="1"/>
            <a:stCxn id="86018" idx="5"/>
            <a:endCxn id="86026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30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3" name="AutoShape 17"/>
          <p:cNvSpPr>
            <a:spLocks noChangeArrowheads="1"/>
          </p:cNvSpPr>
          <p:nvPr/>
        </p:nvSpPr>
        <p:spPr bwMode="auto">
          <a:xfrm>
            <a:off x="3810000" y="4038600"/>
            <a:ext cx="1316038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4" name="Text Box 18"/>
          <p:cNvSpPr txBox="1">
            <a:spLocks noChangeArrowheads="1"/>
          </p:cNvSpPr>
          <p:nvPr/>
        </p:nvSpPr>
        <p:spPr bwMode="auto">
          <a:xfrm>
            <a:off x="4052888" y="43862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86035" name="Oval 19"/>
          <p:cNvSpPr>
            <a:spLocks noChangeArrowheads="1"/>
          </p:cNvSpPr>
          <p:nvPr/>
        </p:nvSpPr>
        <p:spPr bwMode="auto">
          <a:xfrm>
            <a:off x="2514600" y="2895600"/>
            <a:ext cx="763588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i</a:t>
            </a:r>
          </a:p>
        </p:txBody>
      </p:sp>
      <p:cxnSp>
        <p:nvCxnSpPr>
          <p:cNvPr id="86036" name="AutoShape 20"/>
          <p:cNvCxnSpPr>
            <a:cxnSpLocks noChangeShapeType="1"/>
            <a:stCxn id="86035" idx="5"/>
            <a:endCxn id="86033" idx="0"/>
          </p:cNvCxnSpPr>
          <p:nvPr/>
        </p:nvCxnSpPr>
        <p:spPr bwMode="auto">
          <a:xfrm>
            <a:off x="3167063" y="3511550"/>
            <a:ext cx="1301750" cy="527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Double rotation : second rotation</a:t>
            </a:r>
          </a:p>
        </p:txBody>
      </p:sp>
      <p:cxnSp>
        <p:nvCxnSpPr>
          <p:cNvPr id="86039" name="AutoShape 23"/>
          <p:cNvCxnSpPr>
            <a:cxnSpLocks noChangeShapeType="1"/>
            <a:stCxn id="86035" idx="3"/>
            <a:endCxn id="86020" idx="0"/>
          </p:cNvCxnSpPr>
          <p:nvPr/>
        </p:nvCxnSpPr>
        <p:spPr bwMode="auto">
          <a:xfrm flipH="1">
            <a:off x="2209800" y="3511550"/>
            <a:ext cx="415925" cy="2682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40" name="Oval 24"/>
          <p:cNvSpPr>
            <a:spLocks noChangeArrowheads="1"/>
          </p:cNvSpPr>
          <p:nvPr/>
        </p:nvSpPr>
        <p:spPr bwMode="auto">
          <a:xfrm rot="19500000">
            <a:off x="1905000" y="1941513"/>
            <a:ext cx="3429000" cy="14874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5318125" y="1954213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Now do a right rotation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focus on the first strategy:  AVL trees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Named after Adelson-Velskii and Landis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Balance is defined by comparing the height of the two sub-trees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 empty tree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8296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val 2"/>
          <p:cNvSpPr>
            <a:spLocks noChangeArrowheads="1"/>
          </p:cNvSpPr>
          <p:nvPr/>
        </p:nvSpPr>
        <p:spPr bwMode="auto">
          <a:xfrm>
            <a:off x="4810125" y="377348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j</a:t>
            </a:r>
          </a:p>
        </p:txBody>
      </p:sp>
      <p:sp>
        <p:nvSpPr>
          <p:cNvPr id="87044" name="Oval 4"/>
          <p:cNvSpPr>
            <a:spLocks noChangeArrowheads="1"/>
          </p:cNvSpPr>
          <p:nvPr/>
        </p:nvSpPr>
        <p:spPr bwMode="auto">
          <a:xfrm>
            <a:off x="1828800" y="37798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k</a:t>
            </a:r>
          </a:p>
        </p:txBody>
      </p:sp>
      <p:sp>
        <p:nvSpPr>
          <p:cNvPr id="87046" name="AutoShape 6"/>
          <p:cNvSpPr>
            <a:spLocks noChangeArrowheads="1"/>
          </p:cNvSpPr>
          <p:nvPr/>
        </p:nvSpPr>
        <p:spPr bwMode="auto">
          <a:xfrm>
            <a:off x="609600" y="4953000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7047" name="AutoShape 7"/>
          <p:cNvCxnSpPr>
            <a:cxnSpLocks noChangeShapeType="1"/>
            <a:stCxn id="87044" idx="3"/>
            <a:endCxn id="87046" idx="0"/>
          </p:cNvCxnSpPr>
          <p:nvPr/>
        </p:nvCxnSpPr>
        <p:spPr bwMode="auto">
          <a:xfrm flipH="1">
            <a:off x="1338263" y="4395788"/>
            <a:ext cx="601662" cy="5572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1071563" y="52578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>
                <a:latin typeface="Times New Roman" pitchFamily="-101" charset="0"/>
              </a:rPr>
              <a:t>X</a:t>
            </a:r>
            <a:endParaRPr lang="en-US" sz="2800">
              <a:latin typeface="Times New Roman" pitchFamily="-101" charset="0"/>
            </a:endParaRPr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>
            <a:off x="2357438" y="48768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V</a:t>
            </a:r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5229225" y="4906963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1" name="Text Box 11"/>
          <p:cNvSpPr txBox="1">
            <a:spLocks noChangeArrowheads="1"/>
          </p:cNvSpPr>
          <p:nvPr/>
        </p:nvSpPr>
        <p:spPr bwMode="auto">
          <a:xfrm>
            <a:off x="5646738" y="51816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87052" name="AutoShape 12"/>
          <p:cNvCxnSpPr>
            <a:cxnSpLocks noChangeShapeType="1"/>
            <a:stCxn id="87044" idx="5"/>
            <a:endCxn id="87049" idx="0"/>
          </p:cNvCxnSpPr>
          <p:nvPr/>
        </p:nvCxnSpPr>
        <p:spPr bwMode="auto">
          <a:xfrm>
            <a:off x="2479675" y="4395788"/>
            <a:ext cx="536575" cy="4810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7053" name="AutoShape 13"/>
          <p:cNvCxnSpPr>
            <a:cxnSpLocks noChangeShapeType="1"/>
            <a:stCxn id="87042" idx="5"/>
            <a:endCxn id="87050" idx="0"/>
          </p:cNvCxnSpPr>
          <p:nvPr/>
        </p:nvCxnSpPr>
        <p:spPr bwMode="auto">
          <a:xfrm>
            <a:off x="5461000" y="4389438"/>
            <a:ext cx="496888" cy="5175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54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3810000" y="4876800"/>
            <a:ext cx="1316038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4052888" y="52244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3200400" y="2895600"/>
            <a:ext cx="763588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i</a:t>
            </a:r>
          </a:p>
        </p:txBody>
      </p:sp>
      <p:cxnSp>
        <p:nvCxnSpPr>
          <p:cNvPr id="87060" name="AutoShape 20"/>
          <p:cNvCxnSpPr>
            <a:cxnSpLocks noChangeShapeType="1"/>
            <a:stCxn id="87042" idx="3"/>
            <a:endCxn id="87057" idx="0"/>
          </p:cNvCxnSpPr>
          <p:nvPr/>
        </p:nvCxnSpPr>
        <p:spPr bwMode="auto">
          <a:xfrm flipH="1">
            <a:off x="4468813" y="4389438"/>
            <a:ext cx="452437" cy="4873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61" name="Rectangle 21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Double rotation : second rotation</a:t>
            </a:r>
          </a:p>
        </p:txBody>
      </p:sp>
      <p:cxnSp>
        <p:nvCxnSpPr>
          <p:cNvPr id="87062" name="AutoShape 22"/>
          <p:cNvCxnSpPr>
            <a:cxnSpLocks noChangeShapeType="1"/>
            <a:stCxn id="87059" idx="3"/>
            <a:endCxn id="87044" idx="0"/>
          </p:cNvCxnSpPr>
          <p:nvPr/>
        </p:nvCxnSpPr>
        <p:spPr bwMode="auto">
          <a:xfrm flipH="1">
            <a:off x="2209800" y="3511550"/>
            <a:ext cx="1101725" cy="2682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7066" name="AutoShape 26"/>
          <p:cNvCxnSpPr>
            <a:cxnSpLocks noChangeShapeType="1"/>
            <a:stCxn id="87042" idx="0"/>
            <a:endCxn id="87059" idx="5"/>
          </p:cNvCxnSpPr>
          <p:nvPr/>
        </p:nvCxnSpPr>
        <p:spPr bwMode="auto">
          <a:xfrm flipH="1" flipV="1">
            <a:off x="3852863" y="3511550"/>
            <a:ext cx="1338262" cy="2619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67" name="Oval 27"/>
          <p:cNvSpPr>
            <a:spLocks noChangeArrowheads="1"/>
          </p:cNvSpPr>
          <p:nvPr/>
        </p:nvSpPr>
        <p:spPr bwMode="auto">
          <a:xfrm rot="1680000">
            <a:off x="2743200" y="3008313"/>
            <a:ext cx="3429000" cy="14874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68" name="Text Box 28"/>
          <p:cNvSpPr txBox="1">
            <a:spLocks noChangeArrowheads="1"/>
          </p:cNvSpPr>
          <p:nvPr/>
        </p:nvSpPr>
        <p:spPr bwMode="auto">
          <a:xfrm>
            <a:off x="5181600" y="1954213"/>
            <a:ext cx="320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right rotation complete</a:t>
            </a:r>
          </a:p>
        </p:txBody>
      </p:sp>
      <p:sp>
        <p:nvSpPr>
          <p:cNvPr id="87069" name="Text Box 29"/>
          <p:cNvSpPr txBox="1">
            <a:spLocks noChangeArrowheads="1"/>
          </p:cNvSpPr>
          <p:nvPr/>
        </p:nvSpPr>
        <p:spPr bwMode="auto">
          <a:xfrm>
            <a:off x="5562600" y="2667000"/>
            <a:ext cx="27114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/>
              <a:t>Balance has been </a:t>
            </a:r>
          </a:p>
          <a:p>
            <a:r>
              <a:rPr lang="en-US" sz="2400"/>
              <a:t>restored</a:t>
            </a:r>
          </a:p>
        </p:txBody>
      </p:sp>
      <p:sp>
        <p:nvSpPr>
          <p:cNvPr id="87070" name="Text Box 30"/>
          <p:cNvSpPr txBox="1">
            <a:spLocks noChangeArrowheads="1"/>
          </p:cNvSpPr>
          <p:nvPr/>
        </p:nvSpPr>
        <p:spPr bwMode="auto">
          <a:xfrm>
            <a:off x="6172200" y="4572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87073" name="Text Box 33"/>
          <p:cNvSpPr txBox="1">
            <a:spLocks noChangeArrowheads="1"/>
          </p:cNvSpPr>
          <p:nvPr/>
        </p:nvSpPr>
        <p:spPr bwMode="auto">
          <a:xfrm>
            <a:off x="914400" y="4648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87074" name="Text Box 34"/>
          <p:cNvSpPr txBox="1">
            <a:spLocks noChangeArrowheads="1"/>
          </p:cNvSpPr>
          <p:nvPr/>
        </p:nvSpPr>
        <p:spPr bwMode="auto">
          <a:xfrm>
            <a:off x="3276600" y="4724400"/>
            <a:ext cx="1057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 or h-1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12/26/03</a:t>
            </a:r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AVL Trees - Lecture 8</a:t>
            </a:r>
            <a:endParaRPr lang="en-US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EA5D-3DE4-4C4F-B9A5-7CB81C4D3C4B}" type="slidenum">
              <a:rPr lang="en-US"/>
              <a:pPr/>
              <a:t>111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Implementation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8100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41910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3810000" y="28194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3581400" y="3429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>
            <a:off x="4419600" y="3429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3810000" y="24384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4632325" y="2373313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balance (1,0,-1)</a:t>
            </a:r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4632325" y="2754313"/>
            <a:ext cx="579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4708525" y="3211513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3124200" y="32004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1066800" y="4191000"/>
            <a:ext cx="7543800" cy="176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No need to keep the height; just the difference in height,            i.e. the </a:t>
            </a:r>
            <a:r>
              <a:rPr lang="en-US">
                <a:solidFill>
                  <a:schemeClr val="accent2"/>
                </a:solidFill>
              </a:rPr>
              <a:t>balance</a:t>
            </a:r>
            <a:r>
              <a:rPr lang="en-US"/>
              <a:t> factor; this has to be modified on the path of insertion even if you don’t perform rotations</a:t>
            </a:r>
          </a:p>
          <a:p>
            <a:pPr>
              <a:spcBef>
                <a:spcPct val="50000"/>
              </a:spcBef>
            </a:pPr>
            <a:r>
              <a:rPr lang="en-US"/>
              <a:t>Once you have performed a rotation (single or double) you won’t need to go back up the tree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Insertion in AVL Trees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114800"/>
          </a:xfrm>
        </p:spPr>
        <p:txBody>
          <a:bodyPr/>
          <a:lstStyle/>
          <a:p>
            <a:r>
              <a:rPr lang="en-US" dirty="0"/>
              <a:t>Insert at the leaf (as for all BST)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only nodes on the path from insertion point to root node have possibly changed in height</a:t>
            </a:r>
          </a:p>
          <a:p>
            <a:pPr lvl="1"/>
            <a:r>
              <a:rPr lang="en-US" dirty="0"/>
              <a:t>So after the Insert, </a:t>
            </a:r>
            <a:r>
              <a:rPr lang="en-US" dirty="0">
                <a:solidFill>
                  <a:schemeClr val="accent2"/>
                </a:solidFill>
              </a:rPr>
              <a:t>go back up</a:t>
            </a:r>
            <a:r>
              <a:rPr lang="en-US" dirty="0"/>
              <a:t> to the root node by node, updating heights</a:t>
            </a:r>
          </a:p>
          <a:p>
            <a:pPr lvl="1"/>
            <a:r>
              <a:rPr lang="en-US" dirty="0"/>
              <a:t>If a new balance factor (the difference </a:t>
            </a:r>
            <a:r>
              <a:rPr lang="en-US" dirty="0" err="1"/>
              <a:t>h</a:t>
            </a:r>
            <a:r>
              <a:rPr lang="en-US" baseline="-25000" dirty="0" err="1"/>
              <a:t>left</a:t>
            </a:r>
            <a:r>
              <a:rPr lang="en-US" dirty="0" err="1"/>
              <a:t>-h</a:t>
            </a:r>
            <a:r>
              <a:rPr lang="en-US" baseline="-25000" dirty="0" err="1"/>
              <a:t>right</a:t>
            </a:r>
            <a:r>
              <a:rPr lang="en-US" dirty="0"/>
              <a:t>) is 2 or –2, adjust tree by </a:t>
            </a:r>
            <a:r>
              <a:rPr lang="en-US" i="1" dirty="0">
                <a:solidFill>
                  <a:schemeClr val="accent2"/>
                </a:solidFill>
              </a:rPr>
              <a:t>rotation</a:t>
            </a:r>
            <a:r>
              <a:rPr lang="en-US" dirty="0"/>
              <a:t> around the node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76" y="5774381"/>
            <a:ext cx="78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Correctness</a:t>
            </a:r>
            <a:r>
              <a:rPr lang="en-US" sz="2400" dirty="0" smtClean="0"/>
              <a:t>:  Rotations preserve </a:t>
            </a:r>
            <a:r>
              <a:rPr lang="en-US" sz="2400" dirty="0" err="1" smtClean="0"/>
              <a:t>inorder</a:t>
            </a:r>
            <a:r>
              <a:rPr lang="en-US" sz="2400" dirty="0" smtClean="0"/>
              <a:t> traversal ordering  </a:t>
            </a:r>
            <a:endParaRPr lang="en-US" sz="2400" dirty="0"/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 smtClean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Like insert, erase must check after it has been successfully called on a child to see if it caused an imbalance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Unfortunately, it may cause</a:t>
            </a:r>
            <a:r>
              <a:rPr lang="en-CA" altLang="en-US" dirty="0" smtClean="0"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CA" altLang="en-US" dirty="0" smtClean="0">
                <a:latin typeface="Arial" charset="0"/>
                <a:cs typeface="Arial" charset="0"/>
              </a:rPr>
              <a:t> </a:t>
            </a:r>
            <a:r>
              <a:rPr lang="en-CA" altLang="en-US" dirty="0" smtClean="0">
                <a:latin typeface="Arial" charset="0"/>
                <a:cs typeface="Arial" charset="0"/>
              </a:rPr>
              <a:t>imbalances that must be corrected</a:t>
            </a:r>
          </a:p>
          <a:p>
            <a:pPr lvl="2"/>
            <a:r>
              <a:rPr lang="en-CA" altLang="en-US" dirty="0" smtClean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endParaRPr lang="en-CA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421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3193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Suppose we erase the front node: 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47288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dirty="0" smtClean="0">
                <a:latin typeface="Arial" charset="0"/>
                <a:cs typeface="Arial" charset="0"/>
              </a:rPr>
              <a:t>The imbalance is in the right-right </a:t>
            </a:r>
            <a:r>
              <a:rPr lang="en-CA" altLang="en-US" dirty="0" err="1" smtClean="0">
                <a:latin typeface="Arial" charset="0"/>
                <a:cs typeface="Arial" charset="0"/>
              </a:rPr>
              <a:t>subtree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3489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604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The node of that </a:t>
            </a:r>
            <a:r>
              <a:rPr lang="en-CA" altLang="en-US" sz="2400" dirty="0" err="1" smtClean="0">
                <a:latin typeface="Arial" charset="0"/>
                <a:cs typeface="Arial" charset="0"/>
              </a:rPr>
              <a:t>subtree</a:t>
            </a:r>
            <a:r>
              <a:rPr lang="en-CA" altLang="en-US" sz="2400" dirty="0" smtClean="0">
                <a:latin typeface="Arial" charset="0"/>
                <a:cs typeface="Arial" charset="0"/>
              </a:rPr>
              <a:t>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6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</a:t>
            </a:r>
            <a:r>
              <a:rPr lang="en-CA" altLang="en-US" sz="2400" dirty="0" err="1" smtClean="0">
                <a:latin typeface="Arial" charset="0"/>
                <a:cs typeface="Arial" charset="0"/>
              </a:rPr>
              <a:t>Recursing</a:t>
            </a:r>
            <a:r>
              <a:rPr lang="en-CA" altLang="en-US" sz="2400" dirty="0" smtClean="0">
                <a:latin typeface="Arial" charset="0"/>
                <a:cs typeface="Arial" charset="0"/>
              </a:rPr>
              <a:t> to the root, however, 8 is also unbalanced</a:t>
            </a:r>
          </a:p>
          <a:p>
            <a:pPr lvl="1"/>
            <a:r>
              <a:rPr lang="en-CA" altLang="en-US" sz="2400" dirty="0" smtClean="0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68579" y="3144180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3948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Both sub-trees are themselves AVL trees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474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17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643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sz="2400" dirty="0" smtClean="0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8934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4784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75" y="3301513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The resulting tree is now AVL </a:t>
            </a:r>
            <a:r>
              <a:rPr lang="en-CA" altLang="en-US" sz="2400" dirty="0" smtClean="0">
                <a:latin typeface="Arial" charset="0"/>
                <a:cs typeface="Arial" charset="0"/>
              </a:rPr>
              <a:t>balanced</a:t>
            </a:r>
            <a:endParaRPr lang="en-CA" altLang="en-US" sz="2400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52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539750" y="1122386"/>
            <a:ext cx="8318500" cy="563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400" dirty="0" smtClean="0">
                <a:solidFill>
                  <a:schemeClr val="accent1"/>
                </a:solidFill>
              </a:rPr>
              <a:t>Arguments for AVL trees</a:t>
            </a:r>
            <a:r>
              <a:rPr lang="en-US" sz="2400" dirty="0" smtClean="0">
                <a:solidFill>
                  <a:schemeClr val="accent2"/>
                </a:solidFill>
              </a:rPr>
              <a:t>:</a:t>
            </a:r>
          </a:p>
          <a:p>
            <a:pPr marL="457200" indent="-457200"/>
            <a:endParaRPr lang="en-US" sz="2400" dirty="0" smtClean="0"/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Search is </a:t>
            </a:r>
            <a:r>
              <a:rPr lang="en-US" sz="2400" dirty="0" err="1" smtClean="0"/>
              <a:t>O(log</a:t>
            </a:r>
            <a:r>
              <a:rPr lang="en-US" sz="2400" dirty="0" smtClean="0"/>
              <a:t> N) since AVL trees are </a:t>
            </a:r>
            <a:r>
              <a:rPr lang="en-US" sz="2400" dirty="0" smtClean="0">
                <a:solidFill>
                  <a:srgbClr val="009999"/>
                </a:solidFill>
              </a:rPr>
              <a:t>always balanced</a:t>
            </a:r>
            <a:r>
              <a:rPr lang="en-US" sz="2400" dirty="0" smtClean="0"/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Insertion and deletions are also </a:t>
            </a:r>
            <a:r>
              <a:rPr lang="en-US" sz="2400" dirty="0" err="1" smtClean="0"/>
              <a:t>O(logn</a:t>
            </a:r>
            <a:r>
              <a:rPr lang="en-US" sz="2400" dirty="0" smtClean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The height balancing adds no more than a constant factor to the speed of insertion.</a:t>
            </a:r>
          </a:p>
          <a:p>
            <a:pPr marL="457200" indent="-457200"/>
            <a:endParaRPr lang="en-US" sz="2400" dirty="0" smtClean="0"/>
          </a:p>
          <a:p>
            <a:pPr marL="457200" indent="-457200"/>
            <a:r>
              <a:rPr lang="en-US" sz="2400" dirty="0" smtClean="0">
                <a:solidFill>
                  <a:schemeClr val="accent1"/>
                </a:solidFill>
              </a:rPr>
              <a:t>Arguments against using AVL trees:</a:t>
            </a:r>
          </a:p>
          <a:p>
            <a:pPr marL="457200" indent="-457200"/>
            <a:endParaRPr lang="en-US" sz="2400" dirty="0" smtClean="0">
              <a:solidFill>
                <a:schemeClr val="accent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Difficult to program &amp; debug; more space for balance factor.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Asymptotically faster but rebalancing costs time.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Most large searches are done in database systems on disk and use other structures (e.g. B-trees).</a:t>
            </a:r>
          </a:p>
          <a:p>
            <a:pPr marL="457200" indent="-457200">
              <a:buFontTx/>
              <a:buAutoNum type="arabicPeriod"/>
            </a:pPr>
            <a:r>
              <a:rPr lang="en-US" sz="2400" dirty="0" smtClean="0"/>
              <a:t>May be OK to have O(N) for a single operation if total run time for many consecutive operations is fast (e.g. Splay trees).</a:t>
            </a:r>
            <a:endParaRPr lang="en-US" sz="2400" dirty="0"/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665163" y="0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Pros and Cons of AVL Trees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AVL trees with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smtClean="0">
                <a:latin typeface="Arial" charset="0"/>
                <a:cs typeface="Arial" charset="0"/>
              </a:rPr>
              <a:t>,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3</a:t>
            </a:r>
            <a:r>
              <a:rPr lang="en-US" altLang="en-US" smtClean="0">
                <a:latin typeface="Arial" charset="0"/>
                <a:cs typeface="Arial" charset="0"/>
              </a:rPr>
              <a:t>, and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mtClean="0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13360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771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Here is a larger AVL tree (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42</a:t>
            </a:r>
            <a:r>
              <a:rPr lang="en-US" altLang="en-US" smtClean="0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39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6064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z="2400" dirty="0" smtClean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57355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0567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1194" y="4117402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All other </a:t>
            </a:r>
            <a:r>
              <a:rPr lang="en-US" altLang="en-US" dirty="0" smtClean="0">
                <a:latin typeface="Arial" charset="0"/>
                <a:cs typeface="Arial" charset="0"/>
              </a:rPr>
              <a:t>nodes </a:t>
            </a:r>
            <a:r>
              <a:rPr lang="en-US" altLang="en-US" dirty="0" smtClean="0">
                <a:latin typeface="Arial" charset="0"/>
                <a:cs typeface="Arial" charset="0"/>
              </a:rPr>
              <a:t>are AVL 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495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 an upper bound on the number of nodes in an AVL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a perfect binary tree with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 smtClean="0">
                <a:latin typeface="Times New Roman" pitchFamily="18" charset="0"/>
                <a:cs typeface="Arial" charset="0"/>
              </a:rPr>
              <a:t> + 1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latin typeface="Arial" charset="0"/>
                <a:cs typeface="Arial" charset="0"/>
              </a:rPr>
              <a:t> nodes</a:t>
            </a:r>
            <a:endParaRPr lang="en-US" altLang="en-US" smtClean="0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What is an lower bound?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525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Let </a:t>
            </a:r>
            <a:r>
              <a:rPr lang="en-US" altLang="en-US" sz="2400" dirty="0" err="1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sz="2400" i="1" dirty="0" err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sz="2400" i="1" dirty="0" err="1" smtClean="0">
                <a:latin typeface="Times New Roman" pitchFamily="18" charset="0"/>
                <a:cs typeface="Arial" charset="0"/>
              </a:rPr>
              <a:t>h</a:t>
            </a:r>
            <a:endParaRPr lang="en-US" altLang="en-US" sz="2400" i="1" dirty="0" smtClean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Can we find </a:t>
            </a:r>
            <a:r>
              <a:rPr lang="en-US" altLang="en-US" sz="2400" dirty="0" err="1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sz="2400" i="1" dirty="0" err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z="2400" dirty="0" smtClean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439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 smtClean="0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mtClean="0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 smtClean="0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</a:t>
            </a:r>
            <a:r>
              <a:rPr lang="en-US" altLang="en-US" smtClean="0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 smtClean="0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get: 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) = 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 + </a:t>
            </a:r>
            <a:r>
              <a:rPr lang="en-US" altLang="en-US" smtClean="0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 smtClean="0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 smtClean="0">
                <a:latin typeface="Times New Roman" pitchFamily="18" charset="0"/>
                <a:cs typeface="Arial" charset="0"/>
              </a:rPr>
              <a:t>+ 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 smtClean="0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 smtClean="0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5614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Background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So far …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Best case height:	  </a:t>
            </a:r>
            <a:r>
              <a:rPr lang="en-US" altLang="en-US" b="1" dirty="0" err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 err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Define and maintain a </a:t>
            </a:r>
            <a:r>
              <a:rPr lang="en-US" altLang="en-US" i="1" dirty="0" smtClean="0">
                <a:latin typeface="Arial" charset="0"/>
                <a:cs typeface="Arial" charset="0"/>
              </a:rPr>
              <a:t>balance</a:t>
            </a:r>
            <a:r>
              <a:rPr lang="en-US" altLang="en-US" dirty="0" smtClean="0">
                <a:latin typeface="Arial" charset="0"/>
                <a:cs typeface="Arial" charset="0"/>
              </a:rPr>
              <a:t> to ensure </a:t>
            </a:r>
            <a:r>
              <a:rPr lang="en-US" altLang="en-US" b="1" dirty="0" err="1" smtClean="0">
                <a:latin typeface="Symbol" pitchFamily="18" charset="2"/>
                <a:cs typeface="Arial" charset="0"/>
              </a:rPr>
              <a:t>Q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 smtClean="0">
                <a:latin typeface="Arial" charset="0"/>
                <a:cs typeface="Arial" charset="0"/>
              </a:rPr>
              <a:t> height  </a:t>
            </a:r>
            <a:endParaRPr lang="en-US" altLang="en-US" dirty="0" smtClean="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92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endParaRPr lang="pt-BR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sz="2400" dirty="0" smtClean="0">
                <a:latin typeface="Arial" charset="0"/>
                <a:cs typeface="Arial" charset="0"/>
              </a:rPr>
              <a:t>	</a:t>
            </a:r>
            <a:r>
              <a:rPr lang="pt-BR" altLang="en-US" sz="2400" dirty="0" err="1" smtClean="0">
                <a:latin typeface="Arial" charset="0"/>
                <a:cs typeface="Arial" charset="0"/>
              </a:rPr>
              <a:t>The</a:t>
            </a:r>
            <a:r>
              <a:rPr lang="pt-BR" altLang="en-US" sz="2400" dirty="0" smtClean="0">
                <a:latin typeface="Arial" charset="0"/>
                <a:cs typeface="Arial" charset="0"/>
              </a:rPr>
              <a:t> solution?</a:t>
            </a: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1908175" y="2190305"/>
          <a:ext cx="4895850" cy="1474787"/>
        </p:xfrm>
        <a:graphic>
          <a:graphicData uri="http://schemas.openxmlformats.org/presentationml/2006/ole">
            <p:oleObj spid="_x0000_s51202" name="Equation" r:id="rId4" imgW="2362200" imgH="711200" progId="Equation.DSMT4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01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In this example, </a:t>
            </a:r>
            <a:r>
              <a:rPr lang="en-US" altLang="en-US" sz="2400" i="1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sz="2400" dirty="0" smtClean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99847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0538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Height of an AVL Tree</a:t>
            </a:r>
          </a:p>
        </p:txBody>
      </p:sp>
      <p:sp>
        <p:nvSpPr>
          <p:cNvPr id="43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161868" y="1526976"/>
            <a:ext cx="8905932" cy="4876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b="1" dirty="0">
                <a:solidFill>
                  <a:srgbClr val="3028FF"/>
                </a:solidFill>
              </a:rPr>
              <a:t>Fact</a:t>
            </a:r>
            <a:r>
              <a:rPr lang="en-US" sz="2100" dirty="0"/>
              <a:t>: The </a:t>
            </a:r>
            <a:r>
              <a:rPr lang="en-US" sz="2100" b="1" i="1" dirty="0"/>
              <a:t>height</a:t>
            </a:r>
            <a:r>
              <a:rPr lang="en-US" sz="2100" dirty="0"/>
              <a:t> of an AVL tree storing </a:t>
            </a:r>
            <a:r>
              <a:rPr lang="en-US" sz="2100" dirty="0" err="1"/>
              <a:t>n</a:t>
            </a:r>
            <a:r>
              <a:rPr lang="en-US" sz="2100" dirty="0"/>
              <a:t> keys is </a:t>
            </a:r>
            <a:r>
              <a:rPr lang="en-US" sz="2100" dirty="0" err="1"/>
              <a:t>O(log</a:t>
            </a:r>
            <a:r>
              <a:rPr lang="en-US" sz="2100" dirty="0"/>
              <a:t> </a:t>
            </a:r>
            <a:r>
              <a:rPr lang="en-US" sz="2100" dirty="0" err="1"/>
              <a:t>n</a:t>
            </a:r>
            <a:r>
              <a:rPr lang="en-US" sz="2100" dirty="0"/>
              <a:t>).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b="1" dirty="0">
                <a:solidFill>
                  <a:srgbClr val="3028FF"/>
                </a:solidFill>
              </a:rPr>
              <a:t>Proof</a:t>
            </a:r>
            <a:r>
              <a:rPr lang="en-US" sz="2100" dirty="0"/>
              <a:t>: Let us bound </a:t>
            </a:r>
            <a:r>
              <a:rPr lang="en-US" sz="2100" b="1" dirty="0" err="1"/>
              <a:t>n(h</a:t>
            </a:r>
            <a:r>
              <a:rPr lang="en-US" sz="2100" b="1" dirty="0"/>
              <a:t>):</a:t>
            </a:r>
            <a:r>
              <a:rPr lang="en-US" sz="2100" dirty="0"/>
              <a:t> the minimum number of internal nodes of an AVL tree of height </a:t>
            </a:r>
            <a:r>
              <a:rPr lang="en-US" sz="2100" dirty="0" err="1"/>
              <a:t>h</a:t>
            </a:r>
            <a:r>
              <a:rPr lang="en-US" sz="2100" dirty="0"/>
              <a:t>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We easily see that n(1) = 1 and n(2) = 2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For </a:t>
            </a:r>
            <a:r>
              <a:rPr lang="en-US" sz="2100" dirty="0" err="1"/>
              <a:t>n</a:t>
            </a:r>
            <a:r>
              <a:rPr lang="en-US" sz="2100" dirty="0"/>
              <a:t> &gt; 2, an AVL tree of height </a:t>
            </a:r>
            <a:r>
              <a:rPr lang="en-US" sz="2100" dirty="0" err="1"/>
              <a:t>h</a:t>
            </a:r>
            <a:r>
              <a:rPr lang="en-US" sz="2100" dirty="0"/>
              <a:t> contains the root node, one AVL </a:t>
            </a:r>
            <a:r>
              <a:rPr lang="en-US" sz="2100" dirty="0" err="1"/>
              <a:t>subtree</a:t>
            </a:r>
            <a:r>
              <a:rPr lang="en-US" sz="2100" dirty="0"/>
              <a:t> of height h-1 and another of height h-2.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That is, </a:t>
            </a:r>
            <a:r>
              <a:rPr lang="en-US" sz="2100" dirty="0" err="1"/>
              <a:t>n(h</a:t>
            </a:r>
            <a:r>
              <a:rPr lang="en-US" sz="2100" dirty="0"/>
              <a:t>) = 1 + n(h-1) + n(h-2)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Knowing n(h-1) &gt; n(h-2), we get </a:t>
            </a:r>
            <a:r>
              <a:rPr lang="en-US" sz="2100" dirty="0" err="1"/>
              <a:t>n(h</a:t>
            </a:r>
            <a:r>
              <a:rPr lang="en-US" sz="2100" dirty="0"/>
              <a:t>) &gt; 2n(h-2). So</a:t>
            </a:r>
          </a:p>
          <a:p>
            <a:pPr lvl="1">
              <a:lnSpc>
                <a:spcPct val="90000"/>
              </a:lnSpc>
              <a:buFont typeface="Times" pitchFamily="-101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2n(h-2), </a:t>
            </a: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4n(h-4), </a:t>
            </a: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8n(n-6), … (by induction),</a:t>
            </a:r>
          </a:p>
          <a:p>
            <a:pPr lvl="1">
              <a:lnSpc>
                <a:spcPct val="90000"/>
              </a:lnSpc>
              <a:buFont typeface="Times" pitchFamily="-101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2</a:t>
            </a:r>
            <a:r>
              <a:rPr lang="en-US" sz="1800" baseline="30000" dirty="0">
                <a:solidFill>
                  <a:schemeClr val="tx2"/>
                </a:solidFill>
              </a:rPr>
              <a:t>i</a:t>
            </a:r>
            <a:r>
              <a:rPr lang="en-US" sz="1800" dirty="0">
                <a:solidFill>
                  <a:schemeClr val="tx2"/>
                </a:solidFill>
              </a:rPr>
              <a:t>n(h-2i)</a:t>
            </a:r>
            <a:endParaRPr lang="en-US" sz="1800" dirty="0"/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Solving the base case we get: </a:t>
            </a:r>
            <a:r>
              <a:rPr lang="en-US" sz="2100" dirty="0" err="1"/>
              <a:t>n(h</a:t>
            </a:r>
            <a:r>
              <a:rPr lang="en-US" sz="2100" dirty="0"/>
              <a:t>) &gt; 2 </a:t>
            </a:r>
            <a:r>
              <a:rPr lang="en-US" sz="2100" baseline="30000" dirty="0"/>
              <a:t>h/2-1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Taking logarithms: </a:t>
            </a:r>
            <a:r>
              <a:rPr lang="en-US" sz="2100" dirty="0" err="1"/>
              <a:t>h</a:t>
            </a:r>
            <a:r>
              <a:rPr lang="en-US" sz="2100" dirty="0"/>
              <a:t> &lt; 2log </a:t>
            </a:r>
            <a:r>
              <a:rPr lang="en-US" sz="2100" dirty="0" err="1"/>
              <a:t>n(h</a:t>
            </a:r>
            <a:r>
              <a:rPr lang="en-US" sz="2100" dirty="0"/>
              <a:t>) +2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Thus the height of an AVL tree is </a:t>
            </a:r>
            <a:r>
              <a:rPr lang="en-US" sz="2100" dirty="0" err="1"/>
              <a:t>O(log</a:t>
            </a:r>
            <a:r>
              <a:rPr lang="en-US" sz="2100" dirty="0"/>
              <a:t> </a:t>
            </a:r>
            <a:r>
              <a:rPr lang="en-US" sz="2100" dirty="0" err="1"/>
              <a:t>n</a:t>
            </a:r>
            <a:r>
              <a:rPr lang="en-US" sz="2100" dirty="0"/>
              <a:t>)</a:t>
            </a:r>
          </a:p>
          <a:p>
            <a:pPr>
              <a:lnSpc>
                <a:spcPct val="90000"/>
              </a:lnSpc>
            </a:pPr>
            <a:endParaRPr lang="en-US" sz="2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3787" y="4804647"/>
            <a:ext cx="2360613" cy="1371600"/>
            <a:chOff x="3984" y="144"/>
            <a:chExt cx="1487" cy="864"/>
          </a:xfrm>
        </p:grpSpPr>
        <p:sp>
          <p:nvSpPr>
            <p:cNvPr id="43013" name="Oval 5"/>
            <p:cNvSpPr>
              <a:spLocks noChangeArrowheads="1"/>
            </p:cNvSpPr>
            <p:nvPr/>
          </p:nvSpPr>
          <p:spPr bwMode="auto">
            <a:xfrm>
              <a:off x="4545" y="254"/>
              <a:ext cx="156" cy="164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Times New Roman" pitchFamily="-101" charset="0"/>
                  <a:sym typeface="Symbol" pitchFamily="-101" charset="2"/>
                </a:rPr>
                <a:t>3</a:t>
              </a:r>
            </a:p>
          </p:txBody>
        </p:sp>
        <p:sp>
          <p:nvSpPr>
            <p:cNvPr id="43014" name="Rectangle 6"/>
            <p:cNvSpPr>
              <a:spLocks noChangeAspect="1" noChangeArrowheads="1"/>
            </p:cNvSpPr>
            <p:nvPr/>
          </p:nvSpPr>
          <p:spPr bwMode="auto">
            <a:xfrm>
              <a:off x="4368" y="549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cxnSp>
          <p:nvCxnSpPr>
            <p:cNvPr id="43015" name="AutoShape 7"/>
            <p:cNvCxnSpPr>
              <a:cxnSpLocks noChangeShapeType="1"/>
              <a:stCxn id="43014" idx="0"/>
              <a:endCxn id="43013" idx="3"/>
            </p:cNvCxnSpPr>
            <p:nvPr/>
          </p:nvCxnSpPr>
          <p:spPr bwMode="auto">
            <a:xfrm flipV="1">
              <a:off x="4424" y="399"/>
              <a:ext cx="145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3016" name="Oval 8"/>
            <p:cNvSpPr>
              <a:spLocks noChangeArrowheads="1"/>
            </p:cNvSpPr>
            <p:nvPr/>
          </p:nvSpPr>
          <p:spPr bwMode="auto">
            <a:xfrm>
              <a:off x="4749" y="547"/>
              <a:ext cx="155" cy="164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Times New Roman" pitchFamily="-101" charset="0"/>
                  <a:sym typeface="Symbol" pitchFamily="-101" charset="2"/>
                </a:rPr>
                <a:t>4</a:t>
              </a:r>
            </a:p>
          </p:txBody>
        </p:sp>
        <p:sp>
          <p:nvSpPr>
            <p:cNvPr id="43017" name="Rectangle 9"/>
            <p:cNvSpPr>
              <a:spLocks noChangeAspect="1" noChangeArrowheads="1"/>
            </p:cNvSpPr>
            <p:nvPr/>
          </p:nvSpPr>
          <p:spPr bwMode="auto">
            <a:xfrm>
              <a:off x="4628" y="842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018" name="Rectangle 10"/>
            <p:cNvSpPr>
              <a:spLocks noChangeAspect="1" noChangeArrowheads="1"/>
            </p:cNvSpPr>
            <p:nvPr/>
          </p:nvSpPr>
          <p:spPr bwMode="auto">
            <a:xfrm>
              <a:off x="4942" y="842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cxnSp>
          <p:nvCxnSpPr>
            <p:cNvPr id="43019" name="AutoShape 11"/>
            <p:cNvCxnSpPr>
              <a:cxnSpLocks noChangeShapeType="1"/>
              <a:stCxn id="43018" idx="0"/>
              <a:endCxn id="43016" idx="5"/>
            </p:cNvCxnSpPr>
            <p:nvPr/>
          </p:nvCxnSpPr>
          <p:spPr bwMode="auto">
            <a:xfrm flipH="1" flipV="1">
              <a:off x="4882" y="692"/>
              <a:ext cx="116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020" name="AutoShape 12"/>
            <p:cNvCxnSpPr>
              <a:cxnSpLocks noChangeShapeType="1"/>
              <a:stCxn id="43017" idx="0"/>
              <a:endCxn id="43016" idx="3"/>
            </p:cNvCxnSpPr>
            <p:nvPr/>
          </p:nvCxnSpPr>
          <p:spPr bwMode="auto">
            <a:xfrm flipV="1">
              <a:off x="4684" y="692"/>
              <a:ext cx="87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021" name="AutoShape 13"/>
            <p:cNvCxnSpPr>
              <a:cxnSpLocks noChangeShapeType="1"/>
              <a:stCxn id="43016" idx="0"/>
              <a:endCxn id="43013" idx="5"/>
            </p:cNvCxnSpPr>
            <p:nvPr/>
          </p:nvCxnSpPr>
          <p:spPr bwMode="auto">
            <a:xfrm flipH="1" flipV="1">
              <a:off x="4678" y="399"/>
              <a:ext cx="149" cy="143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43022" name="Text Box 14"/>
            <p:cNvSpPr txBox="1">
              <a:spLocks noChangeArrowheads="1"/>
            </p:cNvSpPr>
            <p:nvPr/>
          </p:nvSpPr>
          <p:spPr bwMode="auto">
            <a:xfrm>
              <a:off x="4944" y="480"/>
              <a:ext cx="527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chemeClr val="tx2"/>
                  </a:solidFill>
                </a:rPr>
                <a:t>n(1)</a:t>
              </a:r>
              <a:endParaRPr lang="en-US" sz="1600" b="1" i="1">
                <a:solidFill>
                  <a:schemeClr val="tx2"/>
                </a:solidFill>
              </a:endParaRPr>
            </a:p>
          </p:txBody>
        </p:sp>
        <p:sp>
          <p:nvSpPr>
            <p:cNvPr id="43023" name="Text Box 15"/>
            <p:cNvSpPr txBox="1">
              <a:spLocks noChangeArrowheads="1"/>
            </p:cNvSpPr>
            <p:nvPr/>
          </p:nvSpPr>
          <p:spPr bwMode="auto">
            <a:xfrm>
              <a:off x="4033" y="192"/>
              <a:ext cx="527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n(2)</a:t>
              </a:r>
              <a:endParaRPr lang="en-US" sz="1600" b="1" i="1"/>
            </a:p>
          </p:txBody>
        </p:sp>
        <p:sp>
          <p:nvSpPr>
            <p:cNvPr id="43024" name="AutoShape 16"/>
            <p:cNvSpPr>
              <a:spLocks noChangeArrowheads="1"/>
            </p:cNvSpPr>
            <p:nvPr/>
          </p:nvSpPr>
          <p:spPr bwMode="auto">
            <a:xfrm>
              <a:off x="4416" y="432"/>
              <a:ext cx="768" cy="528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2"/>
              </a:solidFill>
              <a:prstDash val="dash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5" name="AutoShape 17"/>
            <p:cNvSpPr>
              <a:spLocks noChangeArrowheads="1"/>
            </p:cNvSpPr>
            <p:nvPr/>
          </p:nvSpPr>
          <p:spPr bwMode="auto">
            <a:xfrm>
              <a:off x="3984" y="144"/>
              <a:ext cx="1296" cy="86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To maintain AVL balance, observe that: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Removing a node can decrease the height of a tree by at most </a:t>
            </a:r>
            <a:r>
              <a:rPr lang="en-US" altLang="en-US" dirty="0" smtClean="0">
                <a:latin typeface="Arial" charset="0"/>
                <a:cs typeface="Arial" charset="0"/>
              </a:rPr>
              <a:t>1</a:t>
            </a:r>
          </a:p>
          <a:p>
            <a:pPr lvl="1"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56141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215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In this case, the heights of none of 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110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5288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 this case, the heights of none of the trees change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3243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0498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60734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849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551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3228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These two examples demonstrate how we can correct for imbalances:  starting with this tree, add 1: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519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18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4792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>
                <a:latin typeface="Arial" charset="0"/>
                <a:cs typeface="Arial" charset="0"/>
              </a:rPr>
              <a:t>However, only two of the nodes are unbalanced:  17 and 36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We only have to fix the imbalance at the lowest node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20252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74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952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Incidentally, neither is the root now balanced again, too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58339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2260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2035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167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</a:t>
            </a:r>
            <a:r>
              <a:rPr lang="en-US" altLang="en-US" dirty="0" smtClean="0">
                <a:latin typeface="Arial" charset="0"/>
                <a:cs typeface="Arial" charset="0"/>
              </a:rPr>
              <a:t>one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However, only the root node is </a:t>
            </a:r>
            <a:r>
              <a:rPr lang="en-US" altLang="en-US" dirty="0" smtClean="0">
                <a:latin typeface="Arial" charset="0"/>
                <a:cs typeface="Arial" charset="0"/>
              </a:rPr>
              <a:t>now </a:t>
            </a:r>
            <a:r>
              <a:rPr lang="en-US" altLang="en-US" dirty="0" smtClean="0">
                <a:latin typeface="Arial" charset="0"/>
                <a:cs typeface="Arial" charset="0"/>
              </a:rPr>
              <a:t>unbalanced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79705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8358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</a:t>
            </a:r>
            <a:r>
              <a:rPr lang="en-US" altLang="en-US" dirty="0" smtClean="0">
                <a:latin typeface="Arial" charset="0"/>
                <a:cs typeface="Arial" charset="0"/>
              </a:rPr>
              <a:t>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We may fix this by rotating the root to the </a:t>
            </a:r>
            <a:r>
              <a:rPr lang="en-US" altLang="en-US" dirty="0" smtClean="0">
                <a:latin typeface="Arial" charset="0"/>
                <a:cs typeface="Arial" charset="0"/>
              </a:rPr>
              <a:t>right</a:t>
            </a:r>
          </a:p>
          <a:p>
            <a:pPr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i="1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Note: the </a:t>
            </a:r>
            <a:r>
              <a:rPr lang="en-US" altLang="en-US" i="1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right </a:t>
            </a:r>
            <a:r>
              <a:rPr lang="en-US" altLang="en-US" i="1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i="1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of 12 became the left </a:t>
            </a:r>
            <a:r>
              <a:rPr lang="en-US" altLang="en-US" i="1" dirty="0" err="1" smtClean="0">
                <a:solidFill>
                  <a:srgbClr val="0000FF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i="1" dirty="0" smtClean="0">
                <a:solidFill>
                  <a:srgbClr val="0000FF"/>
                </a:solidFill>
                <a:latin typeface="Arial" charset="0"/>
                <a:cs typeface="Arial" charset="0"/>
              </a:rPr>
              <a:t> of 36</a:t>
            </a:r>
            <a:endParaRPr lang="en-US" altLang="en-US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0825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Case 1 </a:t>
            </a:r>
            <a:r>
              <a:rPr lang="en-US" altLang="en-US" dirty="0" smtClean="0">
                <a:latin typeface="Arial" charset="0"/>
                <a:cs typeface="Arial" charset="0"/>
              </a:rPr>
              <a:t>setup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sz="2400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endParaRPr lang="en-US" altLang="en-US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5024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998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008771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Insert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into this tree:  it falls into the </a:t>
            </a:r>
            <a:r>
              <a:rPr lang="en-US" altLang="en-US" sz="24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left </a:t>
            </a:r>
            <a:r>
              <a:rPr lang="en-US" altLang="en-US" sz="2400" dirty="0" err="1" smtClean="0">
                <a:solidFill>
                  <a:schemeClr val="accent2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sz="24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b="1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z="2400" b="1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 smtClean="0">
                <a:solidFill>
                  <a:schemeClr val="accent2"/>
                </a:solidFill>
                <a:latin typeface="Arial" charset="0"/>
                <a:cs typeface="Arial" charset="0"/>
              </a:rPr>
              <a:t>of </a:t>
            </a:r>
            <a:r>
              <a:rPr lang="en-US" altLang="en-US" sz="2400" b="1" i="1" dirty="0" err="1" smtClean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i="1" dirty="0" smtClean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Assume </a:t>
            </a: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 smtClean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Thus, the tree rooted at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sz="2400" dirty="0" smtClean="0"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871" y="6259075"/>
            <a:ext cx="70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Left </a:t>
            </a:r>
            <a:r>
              <a:rPr lang="en-US" sz="2400" dirty="0" err="1" smtClean="0"/>
              <a:t>subtree</a:t>
            </a:r>
            <a:r>
              <a:rPr lang="en-US" sz="2400" dirty="0" smtClean="0"/>
              <a:t> of left child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4701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 tree rooted at node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399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We will modify these three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pointers:</a:t>
            </a:r>
            <a:endParaRPr lang="en-US" altLang="en-US" sz="2400" dirty="0" smtClean="0">
              <a:latin typeface="Arial" charset="0"/>
              <a:cs typeface="Arial" charset="0"/>
            </a:endParaRP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74921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823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10991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Promote node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to be the right child of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dirty="0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702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Make </a:t>
            </a:r>
            <a:r>
              <a:rPr lang="en-US" altLang="en-US" sz="2400" b="1" i="1" dirty="0" err="1" smtClean="0">
                <a:latin typeface="Arial" charset="0"/>
                <a:cs typeface="Arial" charset="0"/>
              </a:rPr>
              <a:t>f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the right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child of </a:t>
            </a:r>
            <a:r>
              <a:rPr lang="en-US" altLang="en-US" sz="2400" b="1" i="1" dirty="0" err="1" smtClean="0">
                <a:latin typeface="Arial" charset="0"/>
                <a:cs typeface="Arial" charset="0"/>
              </a:rPr>
              <a:t>b</a:t>
            </a:r>
            <a:endParaRPr lang="en-US" altLang="en-US" sz="2400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10591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63" y="1600200"/>
            <a:ext cx="8551937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Assign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former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parent of node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to poin</a:t>
            </a:r>
            <a:r>
              <a:rPr lang="en-US" altLang="en-US" sz="2400" dirty="0" smtClean="0">
                <a:latin typeface="Arial" charset="0"/>
                <a:cs typeface="Arial" charset="0"/>
              </a:rPr>
              <a:t>t to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node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Make </a:t>
            </a: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 smtClean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smtClean="0">
                <a:latin typeface="Arial"/>
                <a:cs typeface="Arial"/>
              </a:rPr>
              <a:t>left child of </a:t>
            </a:r>
            <a:r>
              <a:rPr lang="en-US" altLang="en-US" sz="2400" dirty="0" smtClean="0">
                <a:latin typeface="Arial"/>
                <a:cs typeface="Arial"/>
              </a:rPr>
              <a:t>node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0382" y="310991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58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 nodes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and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dirty="0" smtClean="0">
                <a:latin typeface="Arial" charset="0"/>
                <a:cs typeface="Arial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are now balanced and all remaining nodes of the </a:t>
            </a:r>
            <a:r>
              <a:rPr lang="en-US" altLang="en-US" sz="2400" dirty="0" err="1" smtClean="0">
                <a:latin typeface="Arial" charset="0"/>
                <a:cs typeface="Arial" charset="0"/>
              </a:rPr>
              <a:t>subtrees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088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>
          <a:xfrm>
            <a:off x="457200" y="-51264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1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>
          <a:xfrm>
            <a:off x="457200" y="104953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Additionally, height of the tree rooted at </a:t>
            </a:r>
            <a:r>
              <a:rPr lang="en-CA" altLang="en-US" sz="2400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sz="2400" i="1" dirty="0" smtClean="0">
                <a:latin typeface="Arial" charset="0"/>
                <a:cs typeface="Arial" charset="0"/>
              </a:rPr>
              <a:t> </a:t>
            </a:r>
            <a:r>
              <a:rPr lang="en-CA" altLang="en-US" sz="2400" dirty="0" smtClean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sz="2400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sz="2400" b="1" dirty="0" smtClean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altLang="en-US" sz="2400" dirty="0" smtClean="0">
                <a:latin typeface="Arial" charset="0"/>
                <a:cs typeface="Arial" charset="0"/>
              </a:rPr>
              <a:t>Thus, this insertion will no longer affect the balance of any ancestors all the way back to the root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69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1466900" y="141763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More Examples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297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where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into our original tree</a:t>
            </a:r>
            <a:endParaRPr lang="en-US" altLang="en-US" sz="2400" i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05362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51405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388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054870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914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sz="2400" b="1" i="1" dirty="0" err="1" smtClean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dirty="0" smtClean="0">
                <a:solidFill>
                  <a:srgbClr val="C0504D"/>
                </a:solidFill>
                <a:latin typeface="Arial" charset="0"/>
                <a:cs typeface="Arial" charset="0"/>
              </a:rPr>
              <a:t> increases the height of </a:t>
            </a:r>
            <a:r>
              <a:rPr lang="en-US" altLang="en-US" sz="2400" b="1" dirty="0" smtClean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 smtClean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sz="2400" b="1" dirty="0" smtClean="0">
              <a:solidFill>
                <a:srgbClr val="C0504D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Once again,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becomes unbalanced</a:t>
            </a:r>
            <a:endParaRPr lang="en-US" altLang="en-US" sz="2400" i="1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871" y="6356995"/>
            <a:ext cx="70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Right </a:t>
            </a:r>
            <a:r>
              <a:rPr lang="en-US" sz="2400" dirty="0" err="1" smtClean="0"/>
              <a:t>subtree</a:t>
            </a:r>
            <a:r>
              <a:rPr lang="en-US" sz="2400" dirty="0" smtClean="0"/>
              <a:t> of left child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3714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2</a:t>
            </a:r>
            <a:endParaRPr lang="en-CA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Here are examples of when the </a:t>
            </a:r>
            <a:r>
              <a:rPr lang="en-US" altLang="en-US" sz="2400" dirty="0">
                <a:latin typeface="Arial" charset="0"/>
                <a:cs typeface="Arial" charset="0"/>
              </a:rPr>
              <a:t/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situation when </a:t>
            </a:r>
            <a:r>
              <a:rPr lang="en-US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and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71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sz="2400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remains unbalanced</a:t>
            </a:r>
            <a:endParaRPr lang="en-US" altLang="en-US" sz="24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1722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3161043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3533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200" dirty="0">
                <a:latin typeface="Arial" charset="0"/>
                <a:cs typeface="Arial" charset="0"/>
              </a:rPr>
              <a:t>	</a:t>
            </a:r>
            <a:r>
              <a:rPr lang="en-US" altLang="en-US" sz="2200" dirty="0" smtClean="0">
                <a:latin typeface="Arial" charset="0"/>
                <a:cs typeface="Arial" charset="0"/>
              </a:rPr>
              <a:t>In our three sample cases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with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200" dirty="0">
                <a:latin typeface="Arial" charset="0"/>
                <a:cs typeface="Arial" charset="0"/>
              </a:rPr>
              <a:t>,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200" dirty="0">
                <a:latin typeface="Arial" charset="0"/>
                <a:cs typeface="Arial" charset="0"/>
              </a:rPr>
              <a:t>, and </a:t>
            </a:r>
            <a:r>
              <a:rPr lang="en-US" altLang="en-US" sz="2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200" dirty="0" smtClean="0">
                <a:latin typeface="Arial" charset="0"/>
                <a:cs typeface="Arial" charset="0"/>
              </a:rPr>
              <a:t>,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doing the same thing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as before results in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a tree that is still 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sz="2200" dirty="0" smtClean="0">
                <a:latin typeface="Arial" charset="0"/>
                <a:cs typeface="Arial" charset="0"/>
              </a:rPr>
              <a:t>The imbalance is just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shifted to the other</a:t>
            </a:r>
            <a:br>
              <a:rPr lang="en-US" altLang="en-US" sz="2200" dirty="0" smtClean="0">
                <a:latin typeface="Arial" charset="0"/>
                <a:cs typeface="Arial" charset="0"/>
              </a:rPr>
            </a:br>
            <a:r>
              <a:rPr lang="en-US" altLang="en-US" sz="2200" dirty="0" smtClean="0">
                <a:latin typeface="Arial" charset="0"/>
                <a:cs typeface="Arial" charset="0"/>
              </a:rPr>
              <a:t>side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2489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solidFill>
                  <a:srgbClr val="FF0000"/>
                </a:solidFill>
                <a:latin typeface="Arial" charset="0"/>
                <a:cs typeface="Arial" charset="0"/>
              </a:rPr>
              <a:t>Lets start over …</a:t>
            </a:r>
            <a:endParaRPr lang="en-US" altLang="en-US" sz="2400" dirty="0" smtClean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5122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Re-label the tree by dividing the left </a:t>
            </a:r>
            <a:r>
              <a:rPr lang="en-US" altLang="en-US" sz="2400" dirty="0" err="1" smtClean="0">
                <a:latin typeface="Arial" charset="0"/>
                <a:cs typeface="Arial" charset="0"/>
              </a:rPr>
              <a:t>subtree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of </a:t>
            </a:r>
            <a:r>
              <a:rPr lang="en-US" altLang="en-US" sz="2400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into a tree rooted at </a:t>
            </a:r>
            <a:r>
              <a:rPr lang="en-US" altLang="en-US" sz="2400" i="1" dirty="0" err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with two </a:t>
            </a:r>
            <a:r>
              <a:rPr lang="en-US" altLang="en-US" sz="2400" dirty="0" err="1" smtClean="0">
                <a:latin typeface="Arial" charset="0"/>
                <a:cs typeface="Arial" charset="0"/>
              </a:rPr>
              <a:t>subtrees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of height </a:t>
            </a:r>
            <a:r>
              <a:rPr lang="en-US" altLang="en-US" sz="2400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16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The addition of either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or </a:t>
            </a:r>
            <a:r>
              <a:rPr lang="en-US" altLang="en-US" sz="2400" b="1" i="1" dirty="0" err="1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will cause this</a:t>
            </a:r>
            <a:endParaRPr lang="en-US" altLang="en-US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096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673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814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808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30954" y="2529417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764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To achieve this,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mtClean="0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433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mtClean="0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509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462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 smtClean="0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mtClean="0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7501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Maintaining Balance: Case 2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5595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1640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3076420" y="1647228"/>
            <a:ext cx="6081470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</a:t>
            </a:r>
            <a:r>
              <a:rPr lang="en-US" altLang="en-US" dirty="0" smtClean="0">
                <a:latin typeface="Arial" charset="0"/>
                <a:cs typeface="Arial" charset="0"/>
              </a:rPr>
              <a:t>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In our three sample cases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with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400" dirty="0">
                <a:latin typeface="Arial" charset="0"/>
                <a:cs typeface="Arial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dirty="0">
                <a:latin typeface="Arial" charset="0"/>
                <a:cs typeface="Arial" charset="0"/>
              </a:rPr>
              <a:t>, and </a:t>
            </a: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dirty="0" smtClean="0">
                <a:latin typeface="Arial" charset="0"/>
                <a:cs typeface="Arial" charset="0"/>
              </a:rPr>
              <a:t>, the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node is now balanced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and the same height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as the tree before the</a:t>
            </a:r>
            <a:br>
              <a:rPr lang="en-US" altLang="en-US" sz="2400" dirty="0" smtClean="0">
                <a:latin typeface="Arial" charset="0"/>
                <a:cs typeface="Arial" charset="0"/>
              </a:rPr>
            </a:br>
            <a:r>
              <a:rPr lang="en-US" altLang="en-US" sz="2400" dirty="0" smtClean="0">
                <a:latin typeface="Arial" charset="0"/>
                <a:cs typeface="Arial" charset="0"/>
              </a:rPr>
              <a:t>insertion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013969" y="3824973"/>
            <a:ext cx="295325" cy="265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309294" y="4090802"/>
            <a:ext cx="265792" cy="2658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8726" y="4076034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14</a:t>
            </a:r>
            <a:endParaRPr lang="en-US" sz="1200" dirty="0"/>
          </a:p>
        </p:txBody>
      </p:sp>
      <p:sp>
        <p:nvSpPr>
          <p:cNvPr id="11" name="Rectangle 10"/>
          <p:cNvSpPr/>
          <p:nvPr/>
        </p:nvSpPr>
        <p:spPr>
          <a:xfrm>
            <a:off x="7678452" y="3928349"/>
            <a:ext cx="679247" cy="531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9242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7871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Maintaining balance:  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77195" y="1199829"/>
            <a:ext cx="9321195" cy="5311578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Insertions into the right-right sub-tree</a:t>
            </a:r>
          </a:p>
          <a:p>
            <a:pPr lvl="1"/>
            <a:endParaRPr lang="en-US" altLang="en-US" sz="24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/>
            <a:endParaRPr lang="en-US" altLang="en-US" sz="2400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sz="2400" dirty="0" smtClean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-- Insertions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into either the right-left 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911121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77939" y="2073688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74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More examples : Insertion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</a:t>
            </a:r>
            <a:r>
              <a:rPr lang="en-US" altLang="en-US" dirty="0" smtClean="0">
                <a:latin typeface="Arial" charset="0"/>
                <a:cs typeface="Arial" charset="0"/>
              </a:rPr>
              <a:t>this AVL </a:t>
            </a:r>
            <a:r>
              <a:rPr lang="en-US" altLang="en-US" dirty="0">
                <a:latin typeface="Arial" charset="0"/>
                <a:cs typeface="Arial" charset="0"/>
              </a:rPr>
              <a:t>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5730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73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0475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9648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786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9513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8520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425683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81 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left-left imbalance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to </a:t>
            </a:r>
            <a:r>
              <a:rPr lang="en-US" altLang="en-US" dirty="0">
                <a:latin typeface="Arial" charset="0"/>
                <a:cs typeface="Arial" charset="0"/>
              </a:rPr>
              <a:t>the imbalanced node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8" y="4436804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imbalanced node</a:t>
            </a: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75 is that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013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AVL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4731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77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731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5231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880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to </a:t>
            </a:r>
            <a:r>
              <a:rPr lang="en-US" altLang="en-US" dirty="0">
                <a:latin typeface="Arial" charset="0"/>
                <a:cs typeface="Arial" charset="0"/>
              </a:rPr>
              <a:t>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0558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9552" y="418299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87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750" y="4212535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</a:t>
            </a:r>
            <a:r>
              <a:rPr lang="en-US" altLang="en-US" dirty="0" smtClean="0">
                <a:latin typeface="Arial" charset="0"/>
                <a:cs typeface="Arial" charset="0"/>
              </a:rPr>
              <a:t>node </a:t>
            </a:r>
            <a:r>
              <a:rPr lang="en-US" altLang="en-US" dirty="0">
                <a:latin typeface="Arial" charset="0"/>
                <a:cs typeface="Arial" charset="0"/>
              </a:rPr>
              <a:t>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81 is that value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734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tree is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123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892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76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2192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78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left-left imbalance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27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78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Promote 77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244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18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80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474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0282" y="4138695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69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A right-left imbalance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3702654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69 </a:t>
            </a:r>
            <a:r>
              <a:rPr lang="en-US" altLang="en-US" sz="2400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imbalanced node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75 is that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value</a:t>
            </a:r>
            <a:endParaRPr lang="en-US" altLang="en-US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5371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755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74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7866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</a:t>
            </a:r>
            <a:r>
              <a:rPr lang="en-US" altLang="en-US" dirty="0" smtClean="0">
                <a:latin typeface="Arial" charset="0"/>
                <a:cs typeface="Arial" charset="0"/>
              </a:rPr>
              <a:t>72 </a:t>
            </a:r>
            <a:r>
              <a:rPr lang="en-US" altLang="en-US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right-right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Prototypical Examples</a:t>
            </a:r>
            <a:endParaRPr lang="en-CA" altLang="en-US" smtClean="0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 smtClean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3405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3203393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72 </a:t>
            </a:r>
            <a:r>
              <a:rPr lang="en-US" altLang="en-US" sz="2400" dirty="0">
                <a:latin typeface="Arial" charset="0"/>
                <a:cs typeface="Arial" charset="0"/>
              </a:rPr>
              <a:t>is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right-right </a:t>
            </a:r>
            <a:r>
              <a:rPr lang="en-US" altLang="en-US" sz="2400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imbalanced node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5520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0321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55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2" descr="C:\Users\dwharder\Desktop\a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1385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node 69 is imbalanced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left-left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dirty="0" smtClean="0">
                <a:latin typeface="Arial" charset="0"/>
                <a:cs typeface="Arial" charset="0"/>
              </a:rPr>
              <a:t>imbalanced node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3" descr="C:\Users\dwharder\Desktop\a2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4049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C:\Users\dwharder\Desktop\a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384395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imbalanced node</a:t>
            </a:r>
            <a:endParaRPr lang="en-US" altLang="en-US" sz="2400" dirty="0">
              <a:latin typeface="Arial" charset="0"/>
              <a:cs typeface="Arial" charset="0"/>
            </a:endParaRP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63 </a:t>
            </a:r>
            <a:r>
              <a:rPr lang="en-US" altLang="en-US" sz="2400" dirty="0">
                <a:latin typeface="Arial" charset="0"/>
                <a:cs typeface="Arial" charset="0"/>
              </a:rPr>
              <a:t>is that value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958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</a:t>
            </a:r>
            <a:r>
              <a:rPr lang="en-US" altLang="en-US" dirty="0" smtClean="0">
                <a:latin typeface="Arial" charset="0"/>
                <a:cs typeface="Arial" charset="0"/>
              </a:rPr>
              <a:t>55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No imbalances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5" descr="C:\Users\dwharder\Desktop\a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91396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1469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Again, balanced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5150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Insert 70</a:t>
            </a: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0377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</a:t>
            </a:r>
            <a:r>
              <a:rPr lang="en-US" altLang="en-US" dirty="0" smtClean="0">
                <a:latin typeface="Arial" charset="0"/>
                <a:cs typeface="Arial" charset="0"/>
              </a:rPr>
              <a:t>The root node is now imbalanced</a:t>
            </a:r>
            <a:endParaRPr lang="en-US" altLang="en-US" dirty="0">
              <a:latin typeface="Arial" charset="0"/>
              <a:cs typeface="Arial" charset="0"/>
            </a:endParaRP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</a:t>
            </a:r>
            <a:r>
              <a:rPr lang="en-US" altLang="en-US" dirty="0" smtClean="0">
                <a:latin typeface="Arial" charset="0"/>
                <a:cs typeface="Arial" charset="0"/>
              </a:rPr>
              <a:t>right-left </a:t>
            </a:r>
            <a:r>
              <a:rPr lang="en-US" altLang="en-US" dirty="0">
                <a:latin typeface="Arial" charset="0"/>
                <a:cs typeface="Arial" charset="0"/>
              </a:rPr>
              <a:t>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4270</TotalTime>
  <Words>3168</Words>
  <Application>Microsoft Macintosh PowerPoint</Application>
  <PresentationFormat>On-screen Show (4:3)</PresentationFormat>
  <Paragraphs>550</Paragraphs>
  <Slides>125</Slides>
  <Notes>47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27" baseType="lpstr">
      <vt:lpstr>Office Theme</vt:lpstr>
      <vt:lpstr>MathType 6.0 Equation</vt:lpstr>
      <vt:lpstr>AVL Trees</vt:lpstr>
      <vt:lpstr>Background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Trees</vt:lpstr>
      <vt:lpstr>AVL Trees</vt:lpstr>
      <vt:lpstr>AVL Trees</vt:lpstr>
      <vt:lpstr>AVL Trees</vt:lpstr>
      <vt:lpstr>AVL Trees</vt:lpstr>
      <vt:lpstr>AVL Trees</vt:lpstr>
      <vt:lpstr>Height of an AVL Tree</vt:lpstr>
      <vt:lpstr>Height of an AVL Tree</vt:lpstr>
      <vt:lpstr>Height of an AVL Tree</vt:lpstr>
      <vt:lpstr>Height of an AVL Tree</vt:lpstr>
      <vt:lpstr>Height of an AVL Tree</vt:lpstr>
      <vt:lpstr>Height of an AVL Tree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Case 1 setup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More Examples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 Summary</vt:lpstr>
      <vt:lpstr>More examples : 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Implementation</vt:lpstr>
      <vt:lpstr>Insertion in AVL Trees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Slide 125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Trees</dc:title>
  <dc:creator>Shweta Agrawal</dc:creator>
  <cp:lastModifiedBy>Shweta Agrawal</cp:lastModifiedBy>
  <cp:revision>40</cp:revision>
  <dcterms:created xsi:type="dcterms:W3CDTF">2014-08-18T09:38:55Z</dcterms:created>
  <dcterms:modified xsi:type="dcterms:W3CDTF">2014-08-21T08:49:06Z</dcterms:modified>
</cp:coreProperties>
</file>